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44" r:id="rId3"/>
    <p:sldId id="322" r:id="rId4"/>
    <p:sldId id="321" r:id="rId5"/>
    <p:sldId id="323" r:id="rId6"/>
    <p:sldId id="347" r:id="rId7"/>
    <p:sldId id="348" r:id="rId8"/>
    <p:sldId id="346" r:id="rId9"/>
    <p:sldId id="349" r:id="rId10"/>
    <p:sldId id="350" r:id="rId11"/>
    <p:sldId id="330" r:id="rId12"/>
    <p:sldId id="332" r:id="rId13"/>
    <p:sldId id="351" r:id="rId14"/>
    <p:sldId id="334" r:id="rId15"/>
    <p:sldId id="335" r:id="rId16"/>
    <p:sldId id="357" r:id="rId17"/>
    <p:sldId id="352" r:id="rId18"/>
    <p:sldId id="338" r:id="rId19"/>
    <p:sldId id="339" r:id="rId20"/>
    <p:sldId id="340" r:id="rId21"/>
    <p:sldId id="353" r:id="rId22"/>
    <p:sldId id="359" r:id="rId23"/>
    <p:sldId id="342" r:id="rId24"/>
    <p:sldId id="358" r:id="rId25"/>
    <p:sldId id="316" r:id="rId26"/>
    <p:sldId id="315" r:id="rId27"/>
    <p:sldId id="360" r:id="rId28"/>
    <p:sldId id="361" r:id="rId29"/>
    <p:sldId id="362" r:id="rId30"/>
    <p:sldId id="363" r:id="rId31"/>
    <p:sldId id="31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CF970-6833-4B50-A0C0-121238D367E4}" type="datetimeFigureOut">
              <a:rPr lang="en-GB" smtClean="0"/>
              <a:pPr/>
              <a:t>04/01/2013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C8CE2-4EC9-43A8-851C-B48A97B0B3C7}" type="slidenum">
              <a:rPr lang="en-GB" smtClean="0"/>
              <a:pPr/>
              <a:t>‹#›</a:t>
            </a:fld>
            <a:endParaRPr lang="en-GB"/>
          </a:p>
        </p:txBody>
      </p:sp>
    </p:spTree>
    <p:extLst>
      <p:ext uri="{BB962C8B-B14F-4D97-AF65-F5344CB8AC3E}">
        <p14:creationId xmlns:p14="http://schemas.microsoft.com/office/powerpoint/2010/main" val="318899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5DD6D-2C77-4E51-A1C0-645E828831EA}" type="slidenum">
              <a:rPr lang="en-US" altLang="en-US"/>
              <a:pPr/>
              <a:t>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79E69-A525-4701-8269-F929C8CB4B3E}" type="slidenum">
              <a:rPr lang="en-US" altLang="en-US"/>
              <a:pPr/>
              <a:t>15</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D5A8D-902F-49B3-A018-BBB548105A7F}" type="slidenum">
              <a:rPr lang="en-US" altLang="en-US"/>
              <a:pPr/>
              <a:t>18</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CD595-8188-4500-B580-0C68A5326D06}" type="slidenum">
              <a:rPr lang="en-US" altLang="en-US"/>
              <a:pPr/>
              <a:t>19</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BA903-EF8B-4C75-B62E-6EC9E1EA83D0}" type="slidenum">
              <a:rPr lang="en-US" altLang="en-US"/>
              <a:pPr/>
              <a:t>20</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F6CB3-CD2F-4B44-B8AF-7238E56C9572}" type="slidenum">
              <a:rPr lang="en-GB" altLang="en-GB"/>
              <a:pPr/>
              <a:t>22</a:t>
            </a:fld>
            <a:endParaRPr lang="en-GB" altLang="en-GB"/>
          </a:p>
        </p:txBody>
      </p:sp>
      <p:sp>
        <p:nvSpPr>
          <p:cNvPr id="1232898" name="Rectangle 2"/>
          <p:cNvSpPr>
            <a:spLocks noGrp="1" noRot="1" noChangeAspect="1" noChangeArrowheads="1" noTextEdit="1"/>
          </p:cNvSpPr>
          <p:nvPr>
            <p:ph type="sldImg"/>
          </p:nvPr>
        </p:nvSpPr>
        <p:spPr>
          <a:xfrm>
            <a:off x="1144588" y="685800"/>
            <a:ext cx="4568825" cy="3427413"/>
          </a:xfrm>
          <a:ln/>
        </p:spPr>
      </p:sp>
      <p:sp>
        <p:nvSpPr>
          <p:cNvPr id="1232899" name="Rectangle 3"/>
          <p:cNvSpPr>
            <a:spLocks noGrp="1" noChangeArrowheads="1"/>
          </p:cNvSpPr>
          <p:nvPr>
            <p:ph type="body" idx="1"/>
          </p:nvPr>
        </p:nvSpPr>
        <p:spPr/>
        <p:txBody>
          <a:bodyPr/>
          <a:lstStyle/>
          <a:p>
            <a:r>
              <a:rPr lang="en-GB"/>
              <a:t>Damage to different areas of the cerebellum has different effects. Patients with cerebellar damage demonstrate one or more of the symptoms of low muscle tone, jerky movements, incoordination (especially when standing, walking, speaking or performing precise aiming movements), poor temporal control of muscle recruitment and difficulty learning new movements or adapting old ones. Fast, ballistic types of movement are particularly affected. </a:t>
            </a:r>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7B14B-97F1-42AB-BC5C-39723B00A1FA}" type="slidenum">
              <a:rPr lang="en-US" altLang="en-US"/>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ED97E-9EAE-43E1-82AB-FDCE90BE1017}" type="slidenum">
              <a:rPr lang="en-GB" altLang="en-GB"/>
              <a:pPr/>
              <a:t>24</a:t>
            </a:fld>
            <a:endParaRPr lang="en-GB" altLang="en-GB"/>
          </a:p>
        </p:txBody>
      </p:sp>
      <p:sp>
        <p:nvSpPr>
          <p:cNvPr id="1219586" name="Rectangle 2"/>
          <p:cNvSpPr>
            <a:spLocks noGrp="1" noRot="1" noChangeAspect="1" noChangeArrowheads="1" noTextEdit="1"/>
          </p:cNvSpPr>
          <p:nvPr>
            <p:ph type="sldImg"/>
          </p:nvPr>
        </p:nvSpPr>
        <p:spPr>
          <a:xfrm>
            <a:off x="1144588" y="685800"/>
            <a:ext cx="4568825" cy="3427413"/>
          </a:xfrm>
          <a:ln/>
        </p:spPr>
      </p:sp>
      <p:sp>
        <p:nvSpPr>
          <p:cNvPr id="1219587" name="Rectangle 3"/>
          <p:cNvSpPr>
            <a:spLocks noGrp="1" noChangeArrowheads="1"/>
          </p:cNvSpPr>
          <p:nvPr>
            <p:ph type="body" idx="1"/>
          </p:nvPr>
        </p:nvSpPr>
        <p:spPr/>
        <p:txBody>
          <a:bodyPr/>
          <a:lstStyle/>
          <a:p>
            <a:r>
              <a:rPr lang="en-GB"/>
              <a:t>Degenerative disease resulting in deficiency in the natural neurotransmitter substance, dopamine, which assists in carrying nerve impulses from one nuclei in the basal ganglia to another. </a:t>
            </a:r>
          </a:p>
          <a:p>
            <a:r>
              <a:rPr lang="en-GB"/>
              <a:t>Patients have a range of motor symptoms including slow movements, shuffling, uncertain gait, high degrees of rigidity or muscle stiffness and limb tremor. Also have difficulty initiating movements, so may have trouble standing up or starting to walk. Once they start they can continue. </a:t>
            </a:r>
          </a:p>
          <a:p>
            <a:endParaRPr lang="en-GB"/>
          </a:p>
          <a:p>
            <a:r>
              <a:rPr lang="en-GB"/>
              <a:t>Range of other treatments include putting in wires to stimulate the sub-thalamic nucleus.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A1A7D-5257-4C82-B27D-6303EB9CE99B}" type="slidenum">
              <a:rPr lang="en-US" altLang="en-US"/>
              <a:pPr/>
              <a:t>4</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40BE4-4ACF-44CA-81F3-E9B50A61172E}" type="slidenum">
              <a:rPr lang="en-US" altLang="en-US"/>
              <a:pPr/>
              <a:t>5</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F6030-EE2E-47DA-A52B-EA89C8D8E5C4}" type="slidenum">
              <a:rPr lang="en-US" altLang="en-US"/>
              <a:pPr/>
              <a:t>6</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E2A8A-97C3-45EA-957B-6A8E48D0142A}" type="slidenum">
              <a:rPr lang="en-US" altLang="en-US"/>
              <a:pPr/>
              <a:t>7</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BE40E-74C7-4237-ACE8-71ADB5912C9F}" type="slidenum">
              <a:rPr lang="en-US" altLang="en-US"/>
              <a:pPr/>
              <a:t>11</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CACF8-B94E-42CD-97F7-9613E7403033}" type="slidenum">
              <a:rPr lang="en-US" altLang="en-US"/>
              <a:pPr/>
              <a:t>12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8A0C8-2E2A-4A78-A87B-6DDE08FA0432}" type="slidenum">
              <a:rPr lang="en-US" altLang="en-US"/>
              <a:pPr/>
              <a:t>13</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45905-4B67-4C80-BD23-E8F5D870C43A}" type="slidenum">
              <a:rPr lang="en-US" altLang="en-US"/>
              <a:pPr/>
              <a:t>14</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819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GB"/>
            </a:p>
          </p:txBody>
        </p:sp>
        <p:sp>
          <p:nvSpPr>
            <p:cNvPr id="819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GB" sz="2400">
                <a:latin typeface="Times New Roman" pitchFamily="18" charset="0"/>
              </a:endParaRPr>
            </a:p>
          </p:txBody>
        </p:sp>
        <p:sp>
          <p:nvSpPr>
            <p:cNvPr id="819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GB">
                <a:latin typeface="Arial" charset="0"/>
              </a:endParaRPr>
            </a:p>
          </p:txBody>
        </p:sp>
      </p:grpSp>
      <p:sp>
        <p:nvSpPr>
          <p:cNvPr id="8198" name="Rectangle 6"/>
          <p:cNvSpPr>
            <a:spLocks noGrp="1" noChangeArrowheads="1"/>
          </p:cNvSpPr>
          <p:nvPr>
            <p:ph type="ctrTitle"/>
          </p:nvPr>
        </p:nvSpPr>
        <p:spPr>
          <a:xfrm>
            <a:off x="1443038" y="985838"/>
            <a:ext cx="7239000" cy="1444625"/>
          </a:xfrm>
        </p:spPr>
        <p:txBody>
          <a:bodyPr/>
          <a:lstStyle>
            <a:lvl1pPr>
              <a:defRPr sz="4000"/>
            </a:lvl1pPr>
          </a:lstStyle>
          <a:p>
            <a:r>
              <a:rPr lang="en-US" smtClean="0"/>
              <a:t>Click to edit Master title style</a:t>
            </a:r>
            <a:endParaRPr lang="en-US"/>
          </a:p>
        </p:txBody>
      </p:sp>
      <p:sp>
        <p:nvSpPr>
          <p:cNvPr id="819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8200" name="Rectangle 8"/>
          <p:cNvSpPr>
            <a:spLocks noGrp="1" noChangeArrowheads="1"/>
          </p:cNvSpPr>
          <p:nvPr>
            <p:ph type="dt" sz="half" idx="2"/>
          </p:nvPr>
        </p:nvSpPr>
        <p:spPr/>
        <p:txBody>
          <a:bodyPr/>
          <a:lstStyle>
            <a:lvl1pPr>
              <a:defRPr/>
            </a:lvl1pPr>
          </a:lstStyle>
          <a:p>
            <a:fld id="{155C6A93-BBB9-4F3E-86CC-09A735E9A6C7}" type="datetimeFigureOut">
              <a:rPr lang="en-GB" smtClean="0"/>
              <a:pPr/>
              <a:t>04/01/2013</a:t>
            </a:fld>
            <a:endParaRPr lang="en-GB"/>
          </a:p>
        </p:txBody>
      </p:sp>
      <p:sp>
        <p:nvSpPr>
          <p:cNvPr id="8201" name="Rectangle 9"/>
          <p:cNvSpPr>
            <a:spLocks noGrp="1" noChangeArrowheads="1"/>
          </p:cNvSpPr>
          <p:nvPr>
            <p:ph type="ftr" sz="quarter" idx="3"/>
          </p:nvPr>
        </p:nvSpPr>
        <p:spPr/>
        <p:txBody>
          <a:bodyPr/>
          <a:lstStyle>
            <a:lvl1pPr>
              <a:defRPr/>
            </a:lvl1pPr>
          </a:lstStyle>
          <a:p>
            <a:endParaRPr lang="en-GB"/>
          </a:p>
        </p:txBody>
      </p:sp>
      <p:sp>
        <p:nvSpPr>
          <p:cNvPr id="8202" name="Rectangle 10"/>
          <p:cNvSpPr>
            <a:spLocks noGrp="1" noChangeArrowheads="1"/>
          </p:cNvSpPr>
          <p:nvPr>
            <p:ph type="sldNum" sz="quarter" idx="4"/>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301625"/>
            <a:ext cx="7313612" cy="564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155C6A93-BBB9-4F3E-86CC-09A735E9A6C7}" type="datetimeFigureOut">
              <a:rPr lang="en-GB" smtClean="0"/>
              <a:pPr/>
              <a:t>04/01/2013</a:t>
            </a:fld>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half" idx="3"/>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155C6A93-BBB9-4F3E-86CC-09A735E9A6C7}" type="datetimeFigureOut">
              <a:rPr lang="en-GB" smtClean="0"/>
              <a:pPr/>
              <a:t>04/01/2013</a:t>
            </a:fld>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155C6A93-BBB9-4F3E-86CC-09A735E9A6C7}" type="datetimeFigureOut">
              <a:rPr lang="en-GB" smtClean="0"/>
              <a:pPr/>
              <a:t>04/01/2013</a:t>
            </a:fld>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55C6A93-BBB9-4F3E-86CC-09A735E9A6C7}" type="datetimeFigureOut">
              <a:rPr lang="en-GB" smtClean="0"/>
              <a:pPr/>
              <a:t>04/01/2013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DA3421-4D78-4EBB-B9F9-C747D415C00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0" y="0"/>
            <a:ext cx="11925300" cy="3810000"/>
            <a:chOff x="-2040" y="0"/>
            <a:chExt cx="7512" cy="2400"/>
          </a:xfrm>
        </p:grpSpPr>
        <p:sp>
          <p:nvSpPr>
            <p:cNvPr id="717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GB" sz="2400">
                <a:latin typeface="Times New Roman" pitchFamily="18" charset="0"/>
              </a:endParaRPr>
            </a:p>
          </p:txBody>
        </p:sp>
        <p:sp>
          <p:nvSpPr>
            <p:cNvPr id="717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GB">
                <a:latin typeface="Arial" charset="0"/>
              </a:endParaRPr>
            </a:p>
          </p:txBody>
        </p:sp>
        <p:sp>
          <p:nvSpPr>
            <p:cNvPr id="717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GB"/>
            </a:p>
          </p:txBody>
        </p:sp>
      </p:grpSp>
      <p:sp>
        <p:nvSpPr>
          <p:cNvPr id="7174"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5"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55C6A93-BBB9-4F3E-86CC-09A735E9A6C7}" type="datetimeFigureOut">
              <a:rPr lang="en-GB" smtClean="0"/>
              <a:pPr/>
              <a:t>04/01/2013</a:t>
            </a:fld>
            <a:endParaRPr lang="en-GB"/>
          </a:p>
        </p:txBody>
      </p:sp>
      <p:sp>
        <p:nvSpPr>
          <p:cNvPr id="717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GB"/>
          </a:p>
        </p:txBody>
      </p:sp>
      <p:sp>
        <p:nvSpPr>
          <p:cNvPr id="717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5DA3421-4D78-4EBB-B9F9-C747D415C00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Chapter 7</a:t>
            </a:r>
            <a:endParaRPr lang="en-GB" dirty="0"/>
          </a:p>
        </p:txBody>
      </p:sp>
      <p:sp>
        <p:nvSpPr>
          <p:cNvPr id="3" name="Subtitle 2"/>
          <p:cNvSpPr>
            <a:spLocks noGrp="1"/>
          </p:cNvSpPr>
          <p:nvPr>
            <p:ph type="subTitle" idx="1"/>
          </p:nvPr>
        </p:nvSpPr>
        <p:spPr/>
        <p:txBody>
          <a:bodyPr/>
          <a:lstStyle/>
          <a:p>
            <a:r>
              <a:rPr lang="en-GB" dirty="0" smtClean="0"/>
              <a:t>Motor Control and Movement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Monosynaptic stretch reflexes</a:t>
            </a:r>
            <a:endParaRPr lang="en-GB" dirty="0"/>
          </a:p>
        </p:txBody>
      </p:sp>
      <p:sp>
        <p:nvSpPr>
          <p:cNvPr id="4" name="Content Placeholder 3"/>
          <p:cNvSpPr>
            <a:spLocks noGrp="1"/>
          </p:cNvSpPr>
          <p:nvPr>
            <p:ph sz="half" idx="1"/>
          </p:nvPr>
        </p:nvSpPr>
        <p:spPr>
          <a:xfrm>
            <a:off x="1181087" y="2084152"/>
            <a:ext cx="3579812" cy="4114800"/>
          </a:xfrm>
        </p:spPr>
        <p:txBody>
          <a:bodyPr/>
          <a:lstStyle/>
          <a:p>
            <a:r>
              <a:rPr lang="en-GB" sz="1800" dirty="0" smtClean="0"/>
              <a:t>Single synapse between the sensory receptor and the muscle effectors</a:t>
            </a:r>
          </a:p>
          <a:p>
            <a:r>
              <a:rPr lang="en-GB" sz="1800" dirty="0" smtClean="0"/>
              <a:t>Knee Jerk is one example</a:t>
            </a:r>
          </a:p>
          <a:p>
            <a:r>
              <a:rPr lang="en-GB" sz="1800" dirty="0" smtClean="0"/>
              <a:t>Stretch reflex also plays a major role in posture</a:t>
            </a:r>
            <a:endParaRPr lang="en-GB" sz="1800" dirty="0"/>
          </a:p>
        </p:txBody>
      </p:sp>
      <p:pic>
        <p:nvPicPr>
          <p:cNvPr id="6" name="Picture 4" descr="8.8_237.gif                                                    00010675Macintosh HD                   B3FADD55:"/>
          <p:cNvPicPr>
            <a:picLocks noGrp="1" noChangeAspect="1" noChangeArrowheads="1"/>
          </p:cNvPicPr>
          <p:nvPr>
            <p:ph sz="half" idx="2"/>
          </p:nvPr>
        </p:nvPicPr>
        <p:blipFill>
          <a:blip r:embed="rId2" cstate="print"/>
          <a:srcRect/>
          <a:stretch>
            <a:fillRect/>
          </a:stretch>
        </p:blipFill>
        <p:spPr bwMode="auto">
          <a:xfrm>
            <a:off x="5102225" y="2049145"/>
            <a:ext cx="3581400" cy="367093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70164"/>
            <a:ext cx="8001000" cy="1143000"/>
          </a:xfrm>
        </p:spPr>
        <p:txBody>
          <a:bodyPr/>
          <a:lstStyle/>
          <a:p>
            <a:r>
              <a:rPr lang="en-US" altLang="en-US" sz="3600" dirty="0"/>
              <a:t>Polysynaptic </a:t>
            </a:r>
            <a:r>
              <a:rPr lang="en-US" altLang="en-US" sz="3600" dirty="0" smtClean="0"/>
              <a:t>stretch reflex</a:t>
            </a:r>
            <a:endParaRPr lang="en-US" altLang="en-US" dirty="0"/>
          </a:p>
        </p:txBody>
      </p:sp>
      <p:sp>
        <p:nvSpPr>
          <p:cNvPr id="19459" name="Rectangle 3"/>
          <p:cNvSpPr>
            <a:spLocks noGrp="1" noChangeArrowheads="1"/>
          </p:cNvSpPr>
          <p:nvPr>
            <p:ph type="body" idx="1"/>
          </p:nvPr>
        </p:nvSpPr>
        <p:spPr>
          <a:xfrm>
            <a:off x="1082543" y="2087628"/>
            <a:ext cx="4290501" cy="4495800"/>
          </a:xfrm>
        </p:spPr>
        <p:txBody>
          <a:bodyPr/>
          <a:lstStyle/>
          <a:p>
            <a:r>
              <a:rPr lang="en-US" altLang="en-US" sz="2000" dirty="0" smtClean="0"/>
              <a:t>Withdrawal reflex</a:t>
            </a:r>
          </a:p>
          <a:p>
            <a:r>
              <a:rPr lang="en-US" altLang="en-US" sz="2000" dirty="0" smtClean="0"/>
              <a:t>Receptor transmits signal </a:t>
            </a:r>
            <a:r>
              <a:rPr lang="en-US" altLang="en-US" sz="2000" dirty="0"/>
              <a:t>to spinal cord and synapses on interneuron</a:t>
            </a:r>
          </a:p>
          <a:p>
            <a:r>
              <a:rPr lang="en-US" altLang="en-US" sz="2000" dirty="0" err="1"/>
              <a:t>Interneurons</a:t>
            </a:r>
            <a:r>
              <a:rPr lang="en-US" altLang="en-US" sz="2000" dirty="0"/>
              <a:t> may excite and/or inhibit to </a:t>
            </a:r>
            <a:r>
              <a:rPr lang="en-US" altLang="en-US" sz="2000" dirty="0" smtClean="0"/>
              <a:t>achieve </a:t>
            </a:r>
            <a:r>
              <a:rPr lang="en-US" altLang="en-US" sz="2000" dirty="0"/>
              <a:t>a withdrawal reflex</a:t>
            </a:r>
          </a:p>
        </p:txBody>
      </p:sp>
      <p:pic>
        <p:nvPicPr>
          <p:cNvPr id="5" name="Picture 4"/>
          <p:cNvPicPr/>
          <p:nvPr/>
        </p:nvPicPr>
        <p:blipFill>
          <a:blip r:embed="rId3" cstate="print"/>
          <a:srcRect/>
          <a:stretch>
            <a:fillRect/>
          </a:stretch>
        </p:blipFill>
        <p:spPr bwMode="auto">
          <a:xfrm>
            <a:off x="5609832" y="2641180"/>
            <a:ext cx="3048000" cy="228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4759" y="300392"/>
            <a:ext cx="7772400" cy="1143000"/>
          </a:xfrm>
        </p:spPr>
        <p:txBody>
          <a:bodyPr/>
          <a:lstStyle/>
          <a:p>
            <a:r>
              <a:rPr lang="en-US" altLang="en-US" dirty="0" err="1"/>
              <a:t>Renshaw</a:t>
            </a:r>
            <a:r>
              <a:rPr lang="en-US" altLang="en-US" dirty="0"/>
              <a:t> </a:t>
            </a:r>
            <a:r>
              <a:rPr lang="en-US" altLang="en-US" dirty="0" smtClean="0"/>
              <a:t>cells</a:t>
            </a:r>
            <a:endParaRPr lang="en-US" altLang="en-US" dirty="0"/>
          </a:p>
        </p:txBody>
      </p:sp>
      <p:sp>
        <p:nvSpPr>
          <p:cNvPr id="21507" name="Rectangle 3"/>
          <p:cNvSpPr>
            <a:spLocks noGrp="1" noChangeArrowheads="1"/>
          </p:cNvSpPr>
          <p:nvPr>
            <p:ph type="body" idx="1"/>
          </p:nvPr>
        </p:nvSpPr>
        <p:spPr>
          <a:xfrm>
            <a:off x="901174" y="1609646"/>
            <a:ext cx="5537410" cy="5715000"/>
          </a:xfrm>
        </p:spPr>
        <p:txBody>
          <a:bodyPr/>
          <a:lstStyle/>
          <a:p>
            <a:endParaRPr lang="en-US" altLang="en-US" sz="2800" dirty="0"/>
          </a:p>
          <a:p>
            <a:r>
              <a:rPr lang="en-GB" sz="2000" dirty="0" smtClean="0"/>
              <a:t>Every </a:t>
            </a:r>
            <a:r>
              <a:rPr lang="en-US" altLang="en-US" sz="2000" dirty="0" smtClean="0"/>
              <a:t>alpha motor neuron</a:t>
            </a:r>
            <a:r>
              <a:rPr lang="en-GB" altLang="en-US" sz="2000" dirty="0" smtClean="0"/>
              <a:t> </a:t>
            </a:r>
            <a:r>
              <a:rPr lang="en-GB" sz="2000" dirty="0" smtClean="0"/>
              <a:t>has a </a:t>
            </a:r>
            <a:r>
              <a:rPr lang="en-GB" sz="2000" dirty="0" err="1" smtClean="0"/>
              <a:t>contralateral</a:t>
            </a:r>
            <a:r>
              <a:rPr lang="en-GB" sz="2000" dirty="0" smtClean="0"/>
              <a:t> branch in the spinal cord that synapses with a </a:t>
            </a:r>
            <a:r>
              <a:rPr lang="en-GB" sz="2000" dirty="0" err="1" smtClean="0"/>
              <a:t>Renshaw</a:t>
            </a:r>
            <a:r>
              <a:rPr lang="en-GB" sz="2000" dirty="0" smtClean="0"/>
              <a:t> cell</a:t>
            </a:r>
          </a:p>
          <a:p>
            <a:r>
              <a:rPr lang="en-GB" sz="2000" dirty="0" smtClean="0"/>
              <a:t>Prevent muscle damage as a result of fatigue</a:t>
            </a:r>
            <a:endParaRPr lang="en-US" altLang="en-US" sz="2000" dirty="0"/>
          </a:p>
          <a:p>
            <a:r>
              <a:rPr lang="en-US" altLang="en-US" sz="2000" dirty="0" smtClean="0"/>
              <a:t>Fires </a:t>
            </a:r>
            <a:r>
              <a:rPr lang="en-US" altLang="en-US" sz="2000" dirty="0"/>
              <a:t>at the rate of the alpha neuron</a:t>
            </a:r>
          </a:p>
          <a:p>
            <a:r>
              <a:rPr lang="en-US" altLang="en-US" sz="2000" dirty="0"/>
              <a:t>When threshold is </a:t>
            </a:r>
            <a:r>
              <a:rPr lang="en-US" altLang="en-US" sz="2000" dirty="0" smtClean="0"/>
              <a:t>reached, </a:t>
            </a:r>
            <a:r>
              <a:rPr lang="en-US" altLang="en-US" sz="2000" dirty="0"/>
              <a:t>the alpha motor neuron will stop firing</a:t>
            </a:r>
          </a:p>
          <a:p>
            <a:r>
              <a:rPr lang="en-US" altLang="en-US" sz="2000" dirty="0" smtClean="0"/>
              <a:t>Negative </a:t>
            </a:r>
            <a:r>
              <a:rPr lang="en-US" altLang="en-US" sz="2000" dirty="0"/>
              <a:t>feedback loop</a:t>
            </a:r>
          </a:p>
        </p:txBody>
      </p:sp>
      <p:pic>
        <p:nvPicPr>
          <p:cNvPr id="21509" name="Picture 5" descr="8.11_239.gif                                                   00019249Macintosh HD                   B3E1C877:"/>
          <p:cNvPicPr>
            <a:picLocks noChangeAspect="1" noChangeArrowheads="1"/>
          </p:cNvPicPr>
          <p:nvPr/>
        </p:nvPicPr>
        <p:blipFill>
          <a:blip r:embed="rId3" cstate="print"/>
          <a:srcRect/>
          <a:stretch>
            <a:fillRect/>
          </a:stretch>
        </p:blipFill>
        <p:spPr bwMode="auto">
          <a:xfrm>
            <a:off x="6513526" y="2788542"/>
            <a:ext cx="2345486" cy="36702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228600"/>
            <a:ext cx="7772400" cy="1143000"/>
          </a:xfrm>
        </p:spPr>
        <p:txBody>
          <a:bodyPr/>
          <a:lstStyle/>
          <a:p>
            <a:r>
              <a:rPr lang="en-US" altLang="en-US" sz="3600" dirty="0"/>
              <a:t>Gamma </a:t>
            </a:r>
            <a:r>
              <a:rPr lang="en-US" altLang="en-US" sz="3600" dirty="0" smtClean="0"/>
              <a:t>motor system</a:t>
            </a:r>
            <a:r>
              <a:rPr lang="en-US" altLang="en-US" dirty="0" smtClean="0"/>
              <a:t> </a:t>
            </a:r>
            <a:endParaRPr lang="en-US" altLang="en-US" dirty="0"/>
          </a:p>
        </p:txBody>
      </p:sp>
      <p:sp>
        <p:nvSpPr>
          <p:cNvPr id="22531" name="Rectangle 3"/>
          <p:cNvSpPr>
            <a:spLocks noGrp="1" noChangeArrowheads="1"/>
          </p:cNvSpPr>
          <p:nvPr>
            <p:ph type="body" idx="1"/>
          </p:nvPr>
        </p:nvSpPr>
        <p:spPr>
          <a:xfrm>
            <a:off x="1143000" y="1934598"/>
            <a:ext cx="8001000" cy="2590800"/>
          </a:xfrm>
        </p:spPr>
        <p:txBody>
          <a:bodyPr/>
          <a:lstStyle/>
          <a:p>
            <a:r>
              <a:rPr lang="en-US" altLang="en-US" sz="1600" dirty="0"/>
              <a:t>Small motor neurons originating in the spinal cord</a:t>
            </a:r>
          </a:p>
          <a:p>
            <a:r>
              <a:rPr lang="en-US" altLang="en-US" sz="1600" dirty="0" smtClean="0"/>
              <a:t>Innervate the </a:t>
            </a:r>
            <a:r>
              <a:rPr lang="en-US" altLang="en-US" sz="1600" dirty="0"/>
              <a:t>distal ends of the </a:t>
            </a:r>
            <a:r>
              <a:rPr lang="en-US" altLang="en-US" sz="1600" dirty="0" err="1"/>
              <a:t>extrafusal</a:t>
            </a:r>
            <a:r>
              <a:rPr lang="en-US" altLang="en-US" sz="1600" dirty="0"/>
              <a:t> </a:t>
            </a:r>
            <a:r>
              <a:rPr lang="en-US" altLang="en-US" sz="1600" dirty="0" err="1" smtClean="0"/>
              <a:t>fibres</a:t>
            </a:r>
            <a:endParaRPr lang="en-US" altLang="en-US" sz="1600" dirty="0"/>
          </a:p>
          <a:p>
            <a:r>
              <a:rPr lang="en-US" altLang="en-US" sz="1600" dirty="0" smtClean="0"/>
              <a:t>Contraction </a:t>
            </a:r>
            <a:r>
              <a:rPr lang="en-US" altLang="en-US" sz="1600" dirty="0"/>
              <a:t>activates the stretch reflex</a:t>
            </a:r>
          </a:p>
          <a:p>
            <a:r>
              <a:rPr lang="en-US" altLang="en-US" sz="1600" dirty="0" smtClean="0"/>
              <a:t>Resulting </a:t>
            </a:r>
            <a:r>
              <a:rPr lang="en-US" altLang="en-US" sz="1600" dirty="0"/>
              <a:t>is increased muscle </a:t>
            </a:r>
            <a:r>
              <a:rPr lang="en-US" altLang="en-US" sz="1600" dirty="0" smtClean="0"/>
              <a:t>tone</a:t>
            </a:r>
          </a:p>
          <a:p>
            <a:r>
              <a:rPr lang="en-GB" sz="1600" dirty="0" smtClean="0"/>
              <a:t>Except when we are experiencing REM sleep</a:t>
            </a:r>
            <a:endParaRPr lang="en-US" altLang="en-US" sz="1600" dirty="0"/>
          </a:p>
        </p:txBody>
      </p:sp>
      <p:pic>
        <p:nvPicPr>
          <p:cNvPr id="22532" name="Picture 4" descr="8.14_242.gif                                                   00010675Macintosh HD                   B3FADD55:"/>
          <p:cNvPicPr>
            <a:picLocks noChangeAspect="1" noChangeArrowheads="1"/>
          </p:cNvPicPr>
          <p:nvPr/>
        </p:nvPicPr>
        <p:blipFill>
          <a:blip r:embed="rId3" cstate="print"/>
          <a:srcRect/>
          <a:stretch>
            <a:fillRect/>
          </a:stretch>
        </p:blipFill>
        <p:spPr bwMode="auto">
          <a:xfrm>
            <a:off x="3537213" y="3926639"/>
            <a:ext cx="5153366" cy="27802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800" dirty="0" smtClean="0"/>
              <a:t>Cortical control </a:t>
            </a:r>
            <a:r>
              <a:rPr lang="en-US" altLang="en-US" sz="3800" dirty="0"/>
              <a:t>of </a:t>
            </a:r>
            <a:r>
              <a:rPr lang="en-US" altLang="en-US" sz="3800" dirty="0" smtClean="0"/>
              <a:t>movement</a:t>
            </a:r>
            <a:endParaRPr lang="en-US" altLang="en-US" dirty="0"/>
          </a:p>
        </p:txBody>
      </p:sp>
      <p:sp>
        <p:nvSpPr>
          <p:cNvPr id="4" name="Content Placeholder 3"/>
          <p:cNvSpPr>
            <a:spLocks noGrp="1"/>
          </p:cNvSpPr>
          <p:nvPr>
            <p:ph sz="half" idx="1"/>
          </p:nvPr>
        </p:nvSpPr>
        <p:spPr>
          <a:xfrm>
            <a:off x="1370013" y="1827213"/>
            <a:ext cx="6217240" cy="4114800"/>
          </a:xfrm>
        </p:spPr>
        <p:txBody>
          <a:bodyPr/>
          <a:lstStyle/>
          <a:p>
            <a:r>
              <a:rPr lang="en-GB" sz="1800" dirty="0" smtClean="0"/>
              <a:t>Right hemisphere of the brain controls the left side of the body and the left hemisphere controls the right side</a:t>
            </a:r>
          </a:p>
          <a:p>
            <a:r>
              <a:rPr lang="en-US" altLang="en-US" sz="1800" dirty="0" smtClean="0"/>
              <a:t>Primary motor cortex</a:t>
            </a:r>
          </a:p>
          <a:p>
            <a:pPr lvl="1"/>
            <a:r>
              <a:rPr lang="en-US" altLang="en-US" sz="1800" dirty="0" err="1" smtClean="0">
                <a:ea typeface="+mn-ea"/>
                <a:cs typeface="+mn-cs"/>
              </a:rPr>
              <a:t>Precentral</a:t>
            </a:r>
            <a:r>
              <a:rPr lang="en-US" altLang="en-US" sz="1800" dirty="0" smtClean="0">
                <a:ea typeface="+mn-ea"/>
                <a:cs typeface="+mn-cs"/>
              </a:rPr>
              <a:t> </a:t>
            </a:r>
            <a:r>
              <a:rPr lang="en-US" altLang="en-US" sz="1800" dirty="0" err="1" smtClean="0">
                <a:ea typeface="+mn-ea"/>
                <a:cs typeface="+mn-cs"/>
              </a:rPr>
              <a:t>gyrus</a:t>
            </a:r>
            <a:endParaRPr lang="en-US" altLang="en-US" sz="1800" dirty="0" smtClean="0">
              <a:ea typeface="+mn-ea"/>
              <a:cs typeface="+mn-cs"/>
            </a:endParaRPr>
          </a:p>
          <a:p>
            <a:pPr lvl="1"/>
            <a:r>
              <a:rPr lang="en-US" altLang="en-US" sz="1800" dirty="0" smtClean="0">
                <a:ea typeface="+mn-ea"/>
                <a:cs typeface="+mn-cs"/>
              </a:rPr>
              <a:t>Control of voluntary movements</a:t>
            </a:r>
          </a:p>
          <a:p>
            <a:pPr lvl="1"/>
            <a:r>
              <a:rPr lang="en-US" altLang="en-US" sz="1800" dirty="0" smtClean="0">
                <a:ea typeface="+mn-ea"/>
                <a:cs typeface="+mn-cs"/>
              </a:rPr>
              <a:t>Layer V (large pyramidal cell layer) most distinct</a:t>
            </a:r>
          </a:p>
          <a:p>
            <a:endParaRPr lang="en-GB" sz="1800" dirty="0" smtClean="0"/>
          </a:p>
        </p:txBody>
      </p:sp>
      <p:pic>
        <p:nvPicPr>
          <p:cNvPr id="23556" name="Picture 4" descr="8.15_244.gif                                                   00010675Macintosh HD                   B3FADD55:"/>
          <p:cNvPicPr>
            <a:picLocks noChangeAspect="1" noChangeArrowheads="1"/>
          </p:cNvPicPr>
          <p:nvPr/>
        </p:nvPicPr>
        <p:blipFill>
          <a:blip r:embed="rId3" cstate="print"/>
          <a:srcRect/>
          <a:stretch>
            <a:fillRect/>
          </a:stretch>
        </p:blipFill>
        <p:spPr bwMode="auto">
          <a:xfrm>
            <a:off x="5519147" y="4277275"/>
            <a:ext cx="3062343" cy="23880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800" dirty="0" smtClean="0"/>
              <a:t>Cortical control </a:t>
            </a:r>
            <a:r>
              <a:rPr lang="en-US" altLang="en-US" sz="3800" dirty="0"/>
              <a:t>of </a:t>
            </a:r>
            <a:r>
              <a:rPr lang="en-US" altLang="en-US" sz="3800" dirty="0" smtClean="0"/>
              <a:t>movement</a:t>
            </a:r>
            <a:endParaRPr lang="en-US" altLang="en-US" dirty="0"/>
          </a:p>
        </p:txBody>
      </p:sp>
      <p:sp>
        <p:nvSpPr>
          <p:cNvPr id="4" name="Content Placeholder 3"/>
          <p:cNvSpPr>
            <a:spLocks noGrp="1"/>
          </p:cNvSpPr>
          <p:nvPr>
            <p:ph sz="half" idx="1"/>
          </p:nvPr>
        </p:nvSpPr>
        <p:spPr>
          <a:xfrm>
            <a:off x="1370013" y="1827213"/>
            <a:ext cx="7025842" cy="4114800"/>
          </a:xfrm>
        </p:spPr>
        <p:txBody>
          <a:bodyPr/>
          <a:lstStyle/>
          <a:p>
            <a:r>
              <a:rPr lang="en-GB" sz="2000" dirty="0" smtClean="0"/>
              <a:t>Primary motor cortex – each part of the body has its own representation in the primary motor cortex, which is arranged </a:t>
            </a:r>
            <a:r>
              <a:rPr lang="en-GB" sz="2000" dirty="0" err="1" smtClean="0"/>
              <a:t>somatotopically</a:t>
            </a:r>
            <a:endParaRPr lang="en-GB" dirty="0"/>
          </a:p>
        </p:txBody>
      </p:sp>
      <p:pic>
        <p:nvPicPr>
          <p:cNvPr id="24583" name="Picture 7" descr="&#10;8.15b_244.gif                                                  00010675Macintosh HD                   B3FADD55:"/>
          <p:cNvPicPr>
            <a:picLocks noChangeAspect="1" noChangeArrowheads="1"/>
          </p:cNvPicPr>
          <p:nvPr/>
        </p:nvPicPr>
        <p:blipFill>
          <a:blip r:embed="rId3" cstate="print"/>
          <a:srcRect/>
          <a:stretch>
            <a:fillRect/>
          </a:stretch>
        </p:blipFill>
        <p:spPr bwMode="auto">
          <a:xfrm>
            <a:off x="4473129" y="3468674"/>
            <a:ext cx="3723361" cy="27847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Motor cortex – secondary</a:t>
            </a:r>
            <a:endParaRPr lang="en-GB" dirty="0"/>
          </a:p>
        </p:txBody>
      </p:sp>
      <p:pic>
        <p:nvPicPr>
          <p:cNvPr id="4" name="Picture 4" descr="ch08fig05"/>
          <p:cNvPicPr>
            <a:picLocks noGrp="1" noChangeAspect="1" noChangeArrowheads="1"/>
          </p:cNvPicPr>
          <p:nvPr>
            <p:ph sz="half" idx="1"/>
          </p:nvPr>
        </p:nvPicPr>
        <p:blipFill>
          <a:blip r:embed="rId2" cstate="print"/>
          <a:stretch>
            <a:fillRect/>
          </a:stretch>
        </p:blipFill>
        <p:spPr>
          <a:xfrm>
            <a:off x="1105517" y="2156820"/>
            <a:ext cx="3579812" cy="3274218"/>
          </a:xfrm>
        </p:spPr>
      </p:pic>
      <p:sp>
        <p:nvSpPr>
          <p:cNvPr id="6" name="Content Placeholder 5"/>
          <p:cNvSpPr>
            <a:spLocks noGrp="1"/>
          </p:cNvSpPr>
          <p:nvPr>
            <p:ph sz="half" idx="2"/>
          </p:nvPr>
        </p:nvSpPr>
        <p:spPr>
          <a:xfrm>
            <a:off x="4747045" y="1880112"/>
            <a:ext cx="4238258" cy="4114800"/>
          </a:xfrm>
        </p:spPr>
        <p:txBody>
          <a:bodyPr/>
          <a:lstStyle/>
          <a:p>
            <a:r>
              <a:rPr lang="en-GB" sz="1800" dirty="0" smtClean="0"/>
              <a:t>Consists of the </a:t>
            </a:r>
            <a:r>
              <a:rPr lang="en-GB" sz="1800" dirty="0" err="1" smtClean="0"/>
              <a:t>premotor</a:t>
            </a:r>
            <a:r>
              <a:rPr lang="en-GB" sz="1800" dirty="0" smtClean="0"/>
              <a:t> cortex and the supplementary motor area (SMA)</a:t>
            </a:r>
          </a:p>
          <a:p>
            <a:r>
              <a:rPr lang="en-GB" sz="1800" dirty="0" smtClean="0"/>
              <a:t>Receives input from dorsal lateral prefrontal cortex and are involved with the preparation and the sequencing of voluntary movements</a:t>
            </a:r>
          </a:p>
          <a:p>
            <a:r>
              <a:rPr lang="en-GB" sz="1800" dirty="0" smtClean="0"/>
              <a:t>Premotor cortex – mirror neurons</a:t>
            </a:r>
            <a:endParaRPr lang="en-GB"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Posterior parietal cortex</a:t>
            </a:r>
            <a:endParaRPr lang="en-GB"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4624899" y="2246346"/>
            <a:ext cx="4315035" cy="3236276"/>
          </a:xfrm>
          <a:prstGeom prst="rect">
            <a:avLst/>
          </a:prstGeom>
          <a:noFill/>
          <a:ln w="9525">
            <a:noFill/>
            <a:miter lim="800000"/>
            <a:headEnd/>
            <a:tailEnd/>
          </a:ln>
        </p:spPr>
      </p:pic>
      <p:sp>
        <p:nvSpPr>
          <p:cNvPr id="5" name="Content Placeholder 4"/>
          <p:cNvSpPr>
            <a:spLocks noGrp="1"/>
          </p:cNvSpPr>
          <p:nvPr>
            <p:ph sz="half" idx="2"/>
          </p:nvPr>
        </p:nvSpPr>
        <p:spPr>
          <a:xfrm>
            <a:off x="1081888" y="2001024"/>
            <a:ext cx="3581400" cy="4114800"/>
          </a:xfrm>
        </p:spPr>
        <p:txBody>
          <a:bodyPr/>
          <a:lstStyle/>
          <a:p>
            <a:r>
              <a:rPr lang="en-GB" sz="2000" dirty="0" smtClean="0"/>
              <a:t>Consolidates visual, auditory and skin sense information</a:t>
            </a:r>
          </a:p>
          <a:p>
            <a:r>
              <a:rPr lang="en-GB" sz="2000" dirty="0" smtClean="0"/>
              <a:t>Transmits it to the dorsal lateral prefrontal cortex</a:t>
            </a:r>
          </a:p>
          <a:p>
            <a:r>
              <a:rPr lang="en-GB" sz="2000" dirty="0" smtClean="0"/>
              <a:t>Direct movements</a:t>
            </a:r>
          </a:p>
          <a:p>
            <a:r>
              <a:rPr lang="en-GB" sz="2000" dirty="0" smtClean="0"/>
              <a:t>Neglect</a:t>
            </a:r>
            <a:endParaRPr lang="en-GB"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43000" y="823716"/>
            <a:ext cx="8001000" cy="1143000"/>
          </a:xfrm>
        </p:spPr>
        <p:txBody>
          <a:bodyPr/>
          <a:lstStyle/>
          <a:p>
            <a:r>
              <a:rPr lang="en-US" altLang="en-US" sz="3000" dirty="0"/>
              <a:t>Motor </a:t>
            </a:r>
            <a:r>
              <a:rPr lang="en-US" altLang="en-US" sz="3000" dirty="0" smtClean="0"/>
              <a:t>tracts – originating in cortex</a:t>
            </a:r>
            <a:r>
              <a:rPr lang="en-US" altLang="en-US" sz="3000" dirty="0"/>
              <a:t/>
            </a:r>
            <a:br>
              <a:rPr lang="en-US" altLang="en-US" sz="3000" dirty="0"/>
            </a:br>
            <a:endParaRPr lang="en-US" altLang="en-US" dirty="0"/>
          </a:p>
        </p:txBody>
      </p:sp>
      <p:sp>
        <p:nvSpPr>
          <p:cNvPr id="27651" name="Rectangle 3"/>
          <p:cNvSpPr>
            <a:spLocks noGrp="1" noChangeArrowheads="1"/>
          </p:cNvSpPr>
          <p:nvPr>
            <p:ph type="body" idx="1"/>
          </p:nvPr>
        </p:nvSpPr>
        <p:spPr>
          <a:xfrm>
            <a:off x="840089" y="2099594"/>
            <a:ext cx="5402013" cy="4301206"/>
          </a:xfrm>
        </p:spPr>
        <p:txBody>
          <a:bodyPr/>
          <a:lstStyle/>
          <a:p>
            <a:r>
              <a:rPr lang="en-US" altLang="en-US" sz="2000" dirty="0" err="1"/>
              <a:t>Corticospinal</a:t>
            </a:r>
            <a:r>
              <a:rPr lang="en-US" altLang="en-US" sz="2000" dirty="0"/>
              <a:t> tract</a:t>
            </a:r>
          </a:p>
          <a:p>
            <a:pPr lvl="1"/>
            <a:r>
              <a:rPr lang="en-US" altLang="en-US" sz="2000" dirty="0"/>
              <a:t>Lateral </a:t>
            </a:r>
            <a:r>
              <a:rPr lang="en-US" altLang="en-US" sz="2000" dirty="0" err="1"/>
              <a:t>corticospinal</a:t>
            </a:r>
            <a:r>
              <a:rPr lang="en-US" altLang="en-US" sz="2000" dirty="0"/>
              <a:t> tract </a:t>
            </a:r>
            <a:r>
              <a:rPr lang="en-US" altLang="en-US" sz="2000" dirty="0" smtClean="0"/>
              <a:t>– fingers</a:t>
            </a:r>
            <a:r>
              <a:rPr lang="en-US" altLang="en-US" sz="2000" dirty="0"/>
              <a:t>, hands, arms, lower </a:t>
            </a:r>
            <a:r>
              <a:rPr lang="en-US" altLang="en-US" sz="2000" dirty="0" smtClean="0"/>
              <a:t>leg </a:t>
            </a:r>
            <a:r>
              <a:rPr lang="en-US" altLang="en-US" sz="2000" dirty="0"/>
              <a:t>and feet</a:t>
            </a:r>
          </a:p>
          <a:p>
            <a:pPr lvl="1"/>
            <a:r>
              <a:rPr lang="en-US" altLang="en-US" sz="2000" dirty="0"/>
              <a:t>Ventral </a:t>
            </a:r>
            <a:r>
              <a:rPr lang="en-US" altLang="en-US" sz="2000" dirty="0" err="1"/>
              <a:t>corticospinal</a:t>
            </a:r>
            <a:r>
              <a:rPr lang="en-US" altLang="en-US" sz="2000" dirty="0"/>
              <a:t> tract </a:t>
            </a:r>
            <a:r>
              <a:rPr lang="en-US" altLang="en-US" sz="2000" dirty="0" smtClean="0"/>
              <a:t>– trunk </a:t>
            </a:r>
            <a:r>
              <a:rPr lang="en-US" altLang="en-US" sz="2000" dirty="0"/>
              <a:t>and upper legs</a:t>
            </a:r>
          </a:p>
          <a:p>
            <a:r>
              <a:rPr lang="en-US" altLang="en-US" sz="2000" dirty="0" err="1"/>
              <a:t>Corticobulbar</a:t>
            </a:r>
            <a:r>
              <a:rPr lang="en-US" altLang="en-US" sz="2000" dirty="0"/>
              <a:t> tract </a:t>
            </a:r>
            <a:r>
              <a:rPr lang="en-US" altLang="en-US" sz="2000" dirty="0" smtClean="0"/>
              <a:t>– face </a:t>
            </a:r>
            <a:r>
              <a:rPr lang="en-US" altLang="en-US" sz="2000" dirty="0"/>
              <a:t>and tongue</a:t>
            </a:r>
          </a:p>
        </p:txBody>
      </p:sp>
      <p:pic>
        <p:nvPicPr>
          <p:cNvPr id="27652" name="Picture 4" descr="8.17_248.gif                                                   00010675Macintosh HD                   B3FADD55:"/>
          <p:cNvPicPr>
            <a:picLocks noChangeAspect="1" noChangeArrowheads="1"/>
          </p:cNvPicPr>
          <p:nvPr/>
        </p:nvPicPr>
        <p:blipFill>
          <a:blip r:embed="rId3" cstate="print"/>
          <a:srcRect/>
          <a:stretch>
            <a:fillRect/>
          </a:stretch>
        </p:blipFill>
        <p:spPr bwMode="auto">
          <a:xfrm>
            <a:off x="6454224" y="2675187"/>
            <a:ext cx="2342518" cy="334209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337547"/>
            <a:ext cx="8001000" cy="1143000"/>
          </a:xfrm>
        </p:spPr>
        <p:txBody>
          <a:bodyPr/>
          <a:lstStyle/>
          <a:p>
            <a:r>
              <a:rPr lang="en-US" altLang="en-US" sz="3000" dirty="0" smtClean="0"/>
              <a:t>Motor tracts – originating </a:t>
            </a:r>
            <a:r>
              <a:rPr lang="en-US" altLang="en-US" sz="3000" dirty="0"/>
              <a:t>in the </a:t>
            </a:r>
            <a:r>
              <a:rPr lang="en-US" altLang="en-US" sz="3000" dirty="0" smtClean="0"/>
              <a:t>sub-cortex</a:t>
            </a:r>
            <a:endParaRPr lang="en-US" altLang="en-US" sz="3000" dirty="0"/>
          </a:p>
        </p:txBody>
      </p:sp>
      <p:sp>
        <p:nvSpPr>
          <p:cNvPr id="28675" name="Rectangle 3"/>
          <p:cNvSpPr>
            <a:spLocks noGrp="1" noChangeArrowheads="1"/>
          </p:cNvSpPr>
          <p:nvPr>
            <p:ph type="body" idx="1"/>
          </p:nvPr>
        </p:nvSpPr>
        <p:spPr>
          <a:xfrm>
            <a:off x="870317" y="1813686"/>
            <a:ext cx="5492698" cy="4796821"/>
          </a:xfrm>
        </p:spPr>
        <p:txBody>
          <a:bodyPr/>
          <a:lstStyle/>
          <a:p>
            <a:r>
              <a:rPr lang="en-US" altLang="en-US" sz="1600" dirty="0" err="1"/>
              <a:t>Ventromedial</a:t>
            </a:r>
            <a:r>
              <a:rPr lang="en-US" altLang="en-US" sz="1600" dirty="0"/>
              <a:t> tracts</a:t>
            </a:r>
          </a:p>
          <a:p>
            <a:pPr lvl="1"/>
            <a:r>
              <a:rPr lang="en-US" altLang="en-US" sz="1600" dirty="0" err="1"/>
              <a:t>Vestibulospinal</a:t>
            </a:r>
            <a:r>
              <a:rPr lang="en-US" altLang="en-US" sz="1600" dirty="0"/>
              <a:t> tract </a:t>
            </a:r>
            <a:r>
              <a:rPr lang="en-US" altLang="en-US" sz="1600" dirty="0" smtClean="0"/>
              <a:t>– leg </a:t>
            </a:r>
            <a:r>
              <a:rPr lang="en-US" altLang="en-US" sz="1600" dirty="0"/>
              <a:t>and lower trunk </a:t>
            </a:r>
            <a:r>
              <a:rPr lang="en-US" altLang="en-US" sz="1600" dirty="0" smtClean="0"/>
              <a:t>movement – control of </a:t>
            </a:r>
            <a:r>
              <a:rPr lang="en-US" altLang="en-US" sz="1600" dirty="0"/>
              <a:t>posture</a:t>
            </a:r>
          </a:p>
          <a:p>
            <a:pPr lvl="1"/>
            <a:r>
              <a:rPr lang="en-US" altLang="en-US" sz="1600" dirty="0" err="1"/>
              <a:t>Tectospinal</a:t>
            </a:r>
            <a:r>
              <a:rPr lang="en-US" altLang="en-US" sz="1600" dirty="0"/>
              <a:t> tract </a:t>
            </a:r>
            <a:r>
              <a:rPr lang="en-US" altLang="en-US" sz="1600" dirty="0" smtClean="0"/>
              <a:t>– head </a:t>
            </a:r>
            <a:r>
              <a:rPr lang="en-US" altLang="en-US" sz="1600" dirty="0"/>
              <a:t>and </a:t>
            </a:r>
            <a:r>
              <a:rPr lang="en-US" altLang="en-US" sz="1600" dirty="0" smtClean="0"/>
              <a:t>neck – visual </a:t>
            </a:r>
            <a:r>
              <a:rPr lang="en-US" altLang="en-US" sz="1600" dirty="0"/>
              <a:t>tracking</a:t>
            </a:r>
          </a:p>
          <a:p>
            <a:pPr lvl="1"/>
            <a:r>
              <a:rPr lang="en-US" altLang="en-US" sz="1600" dirty="0" smtClean="0"/>
              <a:t>Lateral </a:t>
            </a:r>
            <a:r>
              <a:rPr lang="en-US" altLang="en-US" sz="1600" dirty="0" err="1" smtClean="0"/>
              <a:t>reticulospinal</a:t>
            </a:r>
            <a:r>
              <a:rPr lang="en-US" altLang="en-US" sz="1600" dirty="0" smtClean="0"/>
              <a:t> </a:t>
            </a:r>
            <a:r>
              <a:rPr lang="en-US" altLang="en-US" sz="1600" dirty="0"/>
              <a:t>tract </a:t>
            </a:r>
            <a:r>
              <a:rPr lang="en-US" altLang="en-US" sz="1600" dirty="0" smtClean="0"/>
              <a:t>– flexor </a:t>
            </a:r>
            <a:r>
              <a:rPr lang="en-US" altLang="en-US" sz="1600" dirty="0"/>
              <a:t>muscles of the legs</a:t>
            </a:r>
          </a:p>
          <a:p>
            <a:pPr lvl="1"/>
            <a:r>
              <a:rPr lang="en-US" altLang="en-US" sz="1600" dirty="0"/>
              <a:t>Medial </a:t>
            </a:r>
            <a:r>
              <a:rPr lang="en-US" altLang="en-US" sz="1600" dirty="0" err="1"/>
              <a:t>reticulospinal</a:t>
            </a:r>
            <a:r>
              <a:rPr lang="en-US" altLang="en-US" sz="1600" dirty="0"/>
              <a:t> tract </a:t>
            </a:r>
            <a:r>
              <a:rPr lang="en-US" altLang="en-US" sz="1600" dirty="0" smtClean="0"/>
              <a:t>– extensor </a:t>
            </a:r>
            <a:r>
              <a:rPr lang="en-US" altLang="en-US" sz="1600" dirty="0"/>
              <a:t>muscles of the legs</a:t>
            </a:r>
          </a:p>
          <a:p>
            <a:r>
              <a:rPr lang="en-US" altLang="en-US" sz="1600" dirty="0" err="1"/>
              <a:t>Rubrospinal</a:t>
            </a:r>
            <a:r>
              <a:rPr lang="en-US" altLang="en-US" sz="1600" dirty="0"/>
              <a:t> tract </a:t>
            </a:r>
            <a:r>
              <a:rPr lang="en-US" altLang="en-US" sz="1600" dirty="0" smtClean="0"/>
              <a:t>– hands</a:t>
            </a:r>
            <a:r>
              <a:rPr lang="en-US" altLang="en-US" sz="1600" dirty="0"/>
              <a:t>, lower arms, lower </a:t>
            </a:r>
            <a:r>
              <a:rPr lang="en-US" altLang="en-US" sz="1600" dirty="0" smtClean="0"/>
              <a:t>legs </a:t>
            </a:r>
            <a:r>
              <a:rPr lang="en-US" altLang="en-US" sz="1600" dirty="0"/>
              <a:t>and feet</a:t>
            </a:r>
          </a:p>
        </p:txBody>
      </p:sp>
      <p:pic>
        <p:nvPicPr>
          <p:cNvPr id="28676" name="Picture 4" descr="8.18_249.gif                                                   00010675Macintosh HD                   B3FADD55:"/>
          <p:cNvPicPr>
            <a:picLocks noChangeAspect="1" noChangeArrowheads="1"/>
          </p:cNvPicPr>
          <p:nvPr/>
        </p:nvPicPr>
        <p:blipFill>
          <a:blip r:embed="rId3" cstate="print"/>
          <a:srcRect/>
          <a:stretch>
            <a:fillRect/>
          </a:stretch>
        </p:blipFill>
        <p:spPr bwMode="auto">
          <a:xfrm>
            <a:off x="6170942" y="2206650"/>
            <a:ext cx="2820133" cy="42035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Motor control</a:t>
            </a:r>
            <a:endParaRPr lang="en-GB" dirty="0"/>
          </a:p>
        </p:txBody>
      </p:sp>
      <p:pic>
        <p:nvPicPr>
          <p:cNvPr id="4" name="Content Placeholder 3"/>
          <p:cNvPicPr>
            <a:picLocks noGrp="1"/>
          </p:cNvPicPr>
          <p:nvPr>
            <p:ph sz="half" idx="1"/>
          </p:nvPr>
        </p:nvPicPr>
        <p:blipFill>
          <a:blip r:embed="rId2" cstate="print"/>
          <a:stretch>
            <a:fillRect/>
          </a:stretch>
        </p:blipFill>
        <p:spPr bwMode="auto">
          <a:xfrm>
            <a:off x="1241544" y="1906120"/>
            <a:ext cx="3579812" cy="3518677"/>
          </a:xfrm>
          <a:prstGeom prst="rect">
            <a:avLst/>
          </a:prstGeom>
          <a:noFill/>
          <a:ln w="9525">
            <a:noFill/>
            <a:miter lim="800000"/>
            <a:headEnd/>
            <a:tailEnd/>
          </a:ln>
        </p:spPr>
      </p:pic>
      <p:sp>
        <p:nvSpPr>
          <p:cNvPr id="5" name="Content Placeholder 4"/>
          <p:cNvSpPr>
            <a:spLocks noGrp="1"/>
          </p:cNvSpPr>
          <p:nvPr>
            <p:ph sz="half" idx="2"/>
          </p:nvPr>
        </p:nvSpPr>
        <p:spPr>
          <a:xfrm>
            <a:off x="5102225" y="1827213"/>
            <a:ext cx="4268486" cy="4114800"/>
          </a:xfrm>
        </p:spPr>
        <p:txBody>
          <a:bodyPr/>
          <a:lstStyle/>
          <a:p>
            <a:r>
              <a:rPr lang="en-GB" sz="1600" dirty="0" smtClean="0"/>
              <a:t>Functional segregation </a:t>
            </a:r>
          </a:p>
          <a:p>
            <a:pPr lvl="1"/>
            <a:r>
              <a:rPr lang="en-GB" sz="1600" dirty="0" smtClean="0"/>
              <a:t>Different areas control different aspects of movement  </a:t>
            </a:r>
          </a:p>
          <a:p>
            <a:pPr lvl="0"/>
            <a:r>
              <a:rPr lang="en-GB" sz="1600" dirty="0" smtClean="0"/>
              <a:t>Hierarchical organization</a:t>
            </a:r>
          </a:p>
          <a:p>
            <a:pPr lvl="1"/>
            <a:r>
              <a:rPr lang="en-GB" sz="1600" dirty="0" smtClean="0"/>
              <a:t>Higher levels concerned with global tasks </a:t>
            </a:r>
          </a:p>
          <a:p>
            <a:pPr lvl="1"/>
            <a:r>
              <a:rPr lang="en-GB" sz="1600" dirty="0" smtClean="0"/>
              <a:t>Lower level tasks are carried out by the lower levels of the hierarchy</a:t>
            </a:r>
          </a:p>
          <a:p>
            <a:r>
              <a:rPr lang="en-GB" sz="1600" dirty="0" smtClean="0"/>
              <a:t> Four levels</a:t>
            </a:r>
          </a:p>
          <a:p>
            <a:pPr lvl="1"/>
            <a:r>
              <a:rPr lang="en-GB" sz="1600" dirty="0" smtClean="0"/>
              <a:t>the spinal cord  </a:t>
            </a:r>
          </a:p>
          <a:p>
            <a:pPr lvl="1"/>
            <a:r>
              <a:rPr lang="en-GB" sz="1600" dirty="0" smtClean="0"/>
              <a:t>the brain stem</a:t>
            </a:r>
          </a:p>
          <a:p>
            <a:pPr lvl="1"/>
            <a:r>
              <a:rPr lang="en-GB" sz="1600" dirty="0" smtClean="0"/>
              <a:t>the motor cortex </a:t>
            </a:r>
          </a:p>
          <a:p>
            <a:pPr lvl="1"/>
            <a:r>
              <a:rPr lang="en-GB" sz="1600" dirty="0" smtClean="0"/>
              <a:t>the association cortex </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217894"/>
            <a:ext cx="8001000" cy="1143000"/>
          </a:xfrm>
        </p:spPr>
        <p:txBody>
          <a:bodyPr/>
          <a:lstStyle/>
          <a:p>
            <a:r>
              <a:rPr lang="en-US" altLang="en-US" sz="3300" dirty="0"/>
              <a:t>Cerebellum</a:t>
            </a:r>
            <a:endParaRPr lang="en-US" altLang="en-US" dirty="0"/>
          </a:p>
        </p:txBody>
      </p:sp>
      <p:sp>
        <p:nvSpPr>
          <p:cNvPr id="29699" name="Rectangle 3"/>
          <p:cNvSpPr>
            <a:spLocks noGrp="1" noChangeArrowheads="1"/>
          </p:cNvSpPr>
          <p:nvPr>
            <p:ph type="body" idx="1"/>
          </p:nvPr>
        </p:nvSpPr>
        <p:spPr>
          <a:xfrm>
            <a:off x="961632" y="1891145"/>
            <a:ext cx="8001000" cy="4724400"/>
          </a:xfrm>
        </p:spPr>
        <p:txBody>
          <a:bodyPr/>
          <a:lstStyle/>
          <a:p>
            <a:pPr>
              <a:lnSpc>
                <a:spcPct val="90000"/>
              </a:lnSpc>
            </a:pPr>
            <a:r>
              <a:rPr lang="en-US" altLang="en-US" sz="2400" dirty="0"/>
              <a:t>Essential for coordinated </a:t>
            </a:r>
            <a:r>
              <a:rPr lang="en-US" altLang="en-US" sz="2400" dirty="0" smtClean="0"/>
              <a:t>movements</a:t>
            </a:r>
            <a:endParaRPr lang="en-US" altLang="en-US" sz="2400" dirty="0"/>
          </a:p>
          <a:p>
            <a:pPr>
              <a:lnSpc>
                <a:spcPct val="90000"/>
              </a:lnSpc>
            </a:pPr>
            <a:r>
              <a:rPr lang="en-US" altLang="en-US" sz="2400" dirty="0"/>
              <a:t>Integrates </a:t>
            </a:r>
            <a:r>
              <a:rPr lang="en-US" altLang="en-US" sz="2400" dirty="0" smtClean="0"/>
              <a:t>sensory </a:t>
            </a:r>
            <a:r>
              <a:rPr lang="en-US" altLang="en-US" sz="2400" dirty="0"/>
              <a:t>&amp; basal ganglia information</a:t>
            </a:r>
            <a:endParaRPr lang="en-US" altLang="en-US" dirty="0"/>
          </a:p>
        </p:txBody>
      </p:sp>
      <p:pic>
        <p:nvPicPr>
          <p:cNvPr id="29700" name="Picture 4" descr="8.19_251.gif                                                   00010675Macintosh HD                   B3FADD55:"/>
          <p:cNvPicPr>
            <a:picLocks noChangeAspect="1" noChangeArrowheads="1"/>
          </p:cNvPicPr>
          <p:nvPr/>
        </p:nvPicPr>
        <p:blipFill>
          <a:blip r:embed="rId3" cstate="print"/>
          <a:srcRect/>
          <a:stretch>
            <a:fillRect/>
          </a:stretch>
        </p:blipFill>
        <p:spPr bwMode="auto">
          <a:xfrm>
            <a:off x="3702942" y="3272190"/>
            <a:ext cx="4256932" cy="275733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Cerebellum circuits</a:t>
            </a:r>
            <a:endParaRPr lang="en-GB" dirty="0"/>
          </a:p>
        </p:txBody>
      </p:sp>
      <p:pic>
        <p:nvPicPr>
          <p:cNvPr id="4" name="Picture 5" descr="8.20_252.gif                                                   00010675Macintosh HD                   B3FADD55:"/>
          <p:cNvPicPr>
            <a:picLocks noGrp="1" noChangeAspect="1" noChangeArrowheads="1"/>
          </p:cNvPicPr>
          <p:nvPr>
            <p:ph sz="half" idx="1"/>
          </p:nvPr>
        </p:nvPicPr>
        <p:blipFill>
          <a:blip r:embed="rId2" cstate="print"/>
          <a:stretch>
            <a:fillRect/>
          </a:stretch>
        </p:blipFill>
        <p:spPr bwMode="auto">
          <a:xfrm>
            <a:off x="1748528" y="1827213"/>
            <a:ext cx="2822781" cy="4114800"/>
          </a:xfrm>
          <a:prstGeom prst="rect">
            <a:avLst/>
          </a:prstGeom>
          <a:noFill/>
        </p:spPr>
      </p:pic>
      <p:sp>
        <p:nvSpPr>
          <p:cNvPr id="5" name="Content Placeholder 4"/>
          <p:cNvSpPr>
            <a:spLocks noGrp="1"/>
          </p:cNvSpPr>
          <p:nvPr>
            <p:ph sz="half" idx="2"/>
          </p:nvPr>
        </p:nvSpPr>
        <p:spPr/>
        <p:txBody>
          <a:bodyPr/>
          <a:lstStyle/>
          <a:p>
            <a:pPr>
              <a:lnSpc>
                <a:spcPct val="90000"/>
              </a:lnSpc>
            </a:pPr>
            <a:r>
              <a:rPr lang="en-US" altLang="en-US" sz="2000" dirty="0" smtClean="0"/>
              <a:t>Input to cerebellum</a:t>
            </a:r>
          </a:p>
          <a:p>
            <a:pPr lvl="1">
              <a:lnSpc>
                <a:spcPct val="90000"/>
              </a:lnSpc>
            </a:pPr>
            <a:r>
              <a:rPr lang="en-US" altLang="en-US" sz="2000" dirty="0" smtClean="0"/>
              <a:t>Climbing </a:t>
            </a:r>
            <a:r>
              <a:rPr lang="en-US" altLang="en-US" sz="2000" dirty="0" err="1" smtClean="0"/>
              <a:t>fibres</a:t>
            </a:r>
            <a:endParaRPr lang="en-US" altLang="en-US" sz="2000" dirty="0" smtClean="0"/>
          </a:p>
          <a:p>
            <a:pPr lvl="1">
              <a:lnSpc>
                <a:spcPct val="90000"/>
              </a:lnSpc>
            </a:pPr>
            <a:r>
              <a:rPr lang="en-US" altLang="en-US" sz="2000" dirty="0" smtClean="0"/>
              <a:t>Mossy </a:t>
            </a:r>
            <a:r>
              <a:rPr lang="en-US" altLang="en-US" sz="2000" dirty="0" err="1" smtClean="0"/>
              <a:t>fibres</a:t>
            </a:r>
            <a:endParaRPr lang="en-US" altLang="en-US" sz="2000" dirty="0" smtClean="0"/>
          </a:p>
          <a:p>
            <a:pPr>
              <a:lnSpc>
                <a:spcPct val="90000"/>
              </a:lnSpc>
            </a:pPr>
            <a:r>
              <a:rPr lang="en-US" altLang="en-US" sz="2000" dirty="0" smtClean="0"/>
              <a:t>Output from cerebellum</a:t>
            </a:r>
          </a:p>
          <a:p>
            <a:pPr lvl="1">
              <a:lnSpc>
                <a:spcPct val="90000"/>
              </a:lnSpc>
            </a:pPr>
            <a:r>
              <a:rPr lang="en-US" altLang="en-US" sz="2000" dirty="0" smtClean="0"/>
              <a:t>Purkinje cells</a:t>
            </a:r>
          </a:p>
          <a:p>
            <a:pPr lvl="1">
              <a:lnSpc>
                <a:spcPct val="90000"/>
              </a:lnSpc>
            </a:pPr>
            <a:r>
              <a:rPr lang="en-US" altLang="en-US" sz="2000" dirty="0" smtClean="0"/>
              <a:t>Basket cells – inhibitory control</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p:txBody>
          <a:bodyPr/>
          <a:lstStyle/>
          <a:p>
            <a:r>
              <a:rPr lang="en-US" dirty="0"/>
              <a:t>Effects of damage to cerebellum</a:t>
            </a:r>
          </a:p>
        </p:txBody>
      </p:sp>
      <p:sp>
        <p:nvSpPr>
          <p:cNvPr id="1231875" name="Rectangle 3"/>
          <p:cNvSpPr>
            <a:spLocks noGrp="1" noChangeArrowheads="1"/>
          </p:cNvSpPr>
          <p:nvPr>
            <p:ph type="body" idx="1"/>
          </p:nvPr>
        </p:nvSpPr>
        <p:spPr>
          <a:xfrm>
            <a:off x="1116013" y="1700213"/>
            <a:ext cx="7727950" cy="4114800"/>
          </a:xfrm>
        </p:spPr>
        <p:txBody>
          <a:bodyPr/>
          <a:lstStyle/>
          <a:p>
            <a:pPr>
              <a:lnSpc>
                <a:spcPct val="90000"/>
              </a:lnSpc>
            </a:pPr>
            <a:r>
              <a:rPr lang="en-GB" sz="2400" dirty="0"/>
              <a:t>Low muscle tone</a:t>
            </a:r>
          </a:p>
          <a:p>
            <a:pPr>
              <a:lnSpc>
                <a:spcPct val="90000"/>
              </a:lnSpc>
            </a:pPr>
            <a:r>
              <a:rPr lang="en-GB" sz="2400" dirty="0"/>
              <a:t>Difficulty with rapid </a:t>
            </a:r>
            <a:r>
              <a:rPr lang="en-GB" sz="2400" dirty="0" smtClean="0"/>
              <a:t>movements, </a:t>
            </a:r>
            <a:r>
              <a:rPr lang="en-GB" sz="2400" dirty="0"/>
              <a:t>e.g. speaking, writing, typing</a:t>
            </a:r>
          </a:p>
          <a:p>
            <a:pPr>
              <a:lnSpc>
                <a:spcPct val="90000"/>
              </a:lnSpc>
            </a:pPr>
            <a:r>
              <a:rPr lang="en-GB" sz="2400" dirty="0" err="1"/>
              <a:t>Dysdiadochokinesia</a:t>
            </a:r>
            <a:r>
              <a:rPr lang="en-GB" sz="2400" dirty="0"/>
              <a:t> – inability to perform rapid alternating </a:t>
            </a:r>
            <a:r>
              <a:rPr lang="en-GB" sz="2400" dirty="0" smtClean="0"/>
              <a:t>movements, </a:t>
            </a:r>
            <a:r>
              <a:rPr lang="en-GB" sz="2400" dirty="0"/>
              <a:t>e.g. clapping hands</a:t>
            </a:r>
          </a:p>
          <a:p>
            <a:pPr>
              <a:lnSpc>
                <a:spcPct val="90000"/>
              </a:lnSpc>
            </a:pPr>
            <a:r>
              <a:rPr lang="en-GB" sz="2400" dirty="0"/>
              <a:t>Difficulty controlling saccades </a:t>
            </a:r>
            <a:r>
              <a:rPr lang="en-GB" sz="2400" dirty="0" smtClean="0"/>
              <a:t>– </a:t>
            </a:r>
            <a:r>
              <a:rPr lang="en-GB" sz="2400" dirty="0"/>
              <a:t>ballistic eye movements from one fixation point to another</a:t>
            </a:r>
          </a:p>
          <a:p>
            <a:pPr>
              <a:lnSpc>
                <a:spcPct val="90000"/>
              </a:lnSpc>
            </a:pPr>
            <a:r>
              <a:rPr lang="en-GB" sz="2400" dirty="0"/>
              <a:t>Poor on finger-to-nose test</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05215" y="421304"/>
            <a:ext cx="7772400" cy="1143000"/>
          </a:xfrm>
        </p:spPr>
        <p:txBody>
          <a:bodyPr/>
          <a:lstStyle/>
          <a:p>
            <a:r>
              <a:rPr lang="en-US" altLang="en-US" sz="3800" dirty="0"/>
              <a:t>Basal </a:t>
            </a:r>
            <a:r>
              <a:rPr lang="en-US" altLang="en-US" sz="3800" dirty="0" smtClean="0"/>
              <a:t>ganglia</a:t>
            </a:r>
            <a:endParaRPr lang="en-US" altLang="en-US" dirty="0"/>
          </a:p>
        </p:txBody>
      </p:sp>
      <p:sp>
        <p:nvSpPr>
          <p:cNvPr id="32771" name="Rectangle 3"/>
          <p:cNvSpPr>
            <a:spLocks noGrp="1" noChangeArrowheads="1"/>
          </p:cNvSpPr>
          <p:nvPr>
            <p:ph type="body" idx="1"/>
          </p:nvPr>
        </p:nvSpPr>
        <p:spPr>
          <a:xfrm>
            <a:off x="886060" y="1770233"/>
            <a:ext cx="5461840" cy="3973106"/>
          </a:xfrm>
        </p:spPr>
        <p:txBody>
          <a:bodyPr/>
          <a:lstStyle/>
          <a:p>
            <a:r>
              <a:rPr lang="en-US" altLang="en-US" sz="1800" dirty="0"/>
              <a:t>Integrates movement &amp;</a:t>
            </a:r>
            <a:r>
              <a:rPr lang="en-US" altLang="en-US" sz="1800" dirty="0" smtClean="0"/>
              <a:t> </a:t>
            </a:r>
            <a:r>
              <a:rPr lang="en-US" altLang="en-US" sz="1800" dirty="0"/>
              <a:t>control of posture</a:t>
            </a:r>
          </a:p>
          <a:p>
            <a:pPr>
              <a:lnSpc>
                <a:spcPct val="90000"/>
              </a:lnSpc>
            </a:pPr>
            <a:r>
              <a:rPr lang="en-US" sz="1800" dirty="0" smtClean="0"/>
              <a:t>Striatum</a:t>
            </a:r>
          </a:p>
          <a:p>
            <a:pPr lvl="1">
              <a:lnSpc>
                <a:spcPct val="90000"/>
              </a:lnSpc>
            </a:pPr>
            <a:r>
              <a:rPr lang="en-US" sz="1800" dirty="0" smtClean="0"/>
              <a:t>Caudate nucleus</a:t>
            </a:r>
          </a:p>
          <a:p>
            <a:pPr lvl="1">
              <a:lnSpc>
                <a:spcPct val="90000"/>
              </a:lnSpc>
            </a:pPr>
            <a:r>
              <a:rPr lang="en-US" sz="1800" dirty="0" err="1" smtClean="0"/>
              <a:t>Putamen</a:t>
            </a:r>
            <a:endParaRPr lang="en-US" sz="1800" dirty="0" smtClean="0"/>
          </a:p>
          <a:p>
            <a:pPr lvl="1">
              <a:lnSpc>
                <a:spcPct val="90000"/>
              </a:lnSpc>
            </a:pPr>
            <a:r>
              <a:rPr lang="en-US" sz="1800" dirty="0" smtClean="0"/>
              <a:t>Nucleus </a:t>
            </a:r>
            <a:r>
              <a:rPr lang="en-US" sz="1800" dirty="0" err="1" smtClean="0"/>
              <a:t>Accumbens</a:t>
            </a:r>
            <a:endParaRPr lang="en-US" sz="1800" dirty="0" smtClean="0"/>
          </a:p>
          <a:p>
            <a:pPr>
              <a:lnSpc>
                <a:spcPct val="90000"/>
              </a:lnSpc>
            </a:pPr>
            <a:r>
              <a:rPr lang="en-US" sz="1800" dirty="0" err="1" smtClean="0"/>
              <a:t>Globus</a:t>
            </a:r>
            <a:r>
              <a:rPr lang="en-US" sz="1800" dirty="0" smtClean="0"/>
              <a:t> </a:t>
            </a:r>
            <a:r>
              <a:rPr lang="en-US" sz="1800" dirty="0" err="1" smtClean="0"/>
              <a:t>Pallidus</a:t>
            </a:r>
            <a:endParaRPr lang="en-US" sz="1800" dirty="0" smtClean="0"/>
          </a:p>
          <a:p>
            <a:pPr lvl="1">
              <a:lnSpc>
                <a:spcPct val="90000"/>
              </a:lnSpc>
            </a:pPr>
            <a:r>
              <a:rPr lang="en-US" sz="1800" dirty="0" smtClean="0"/>
              <a:t>Internal segment</a:t>
            </a:r>
          </a:p>
          <a:p>
            <a:pPr lvl="1">
              <a:lnSpc>
                <a:spcPct val="90000"/>
              </a:lnSpc>
            </a:pPr>
            <a:r>
              <a:rPr lang="en-US" sz="1800" dirty="0" smtClean="0"/>
              <a:t>External segment</a:t>
            </a:r>
          </a:p>
          <a:p>
            <a:pPr>
              <a:lnSpc>
                <a:spcPct val="90000"/>
              </a:lnSpc>
            </a:pPr>
            <a:r>
              <a:rPr lang="en-US" sz="1800" dirty="0" err="1" smtClean="0"/>
              <a:t>Subthalamic</a:t>
            </a:r>
            <a:r>
              <a:rPr lang="en-US" sz="1800" dirty="0" smtClean="0"/>
              <a:t> nucleus</a:t>
            </a:r>
          </a:p>
          <a:p>
            <a:pPr>
              <a:lnSpc>
                <a:spcPct val="90000"/>
              </a:lnSpc>
            </a:pPr>
            <a:r>
              <a:rPr lang="en-US" sz="1800" dirty="0" err="1" smtClean="0"/>
              <a:t>Substantia</a:t>
            </a:r>
            <a:r>
              <a:rPr lang="en-US" sz="1800" dirty="0" smtClean="0"/>
              <a:t> </a:t>
            </a:r>
            <a:r>
              <a:rPr lang="en-US" sz="1800" dirty="0" err="1" smtClean="0"/>
              <a:t>nigra</a:t>
            </a:r>
            <a:endParaRPr lang="en-US" sz="1800" dirty="0" smtClean="0"/>
          </a:p>
          <a:p>
            <a:pPr lvl="1">
              <a:lnSpc>
                <a:spcPct val="90000"/>
              </a:lnSpc>
            </a:pPr>
            <a:r>
              <a:rPr lang="en-US" sz="1800" dirty="0" smtClean="0"/>
              <a:t>Pars </a:t>
            </a:r>
            <a:r>
              <a:rPr lang="en-US" sz="1800" dirty="0" err="1" smtClean="0"/>
              <a:t>compacta</a:t>
            </a:r>
            <a:endParaRPr lang="en-US" sz="1800" dirty="0" smtClean="0"/>
          </a:p>
          <a:p>
            <a:pPr lvl="1">
              <a:lnSpc>
                <a:spcPct val="90000"/>
              </a:lnSpc>
            </a:pPr>
            <a:r>
              <a:rPr lang="en-US" sz="1800" dirty="0" smtClean="0"/>
              <a:t>Pars </a:t>
            </a:r>
            <a:r>
              <a:rPr lang="en-US" sz="1800" dirty="0" err="1" smtClean="0"/>
              <a:t>reticulata</a:t>
            </a:r>
            <a:endParaRPr lang="en-US" sz="1800" dirty="0" smtClean="0"/>
          </a:p>
        </p:txBody>
      </p:sp>
      <p:pic>
        <p:nvPicPr>
          <p:cNvPr id="5" name="Picture 4" descr="basal ganglia"/>
          <p:cNvPicPr>
            <a:picLocks noChangeAspect="1" noChangeArrowheads="1"/>
          </p:cNvPicPr>
          <p:nvPr/>
        </p:nvPicPr>
        <p:blipFill>
          <a:blip r:embed="rId3" cstate="print"/>
          <a:srcRect/>
          <a:stretch>
            <a:fillRect/>
          </a:stretch>
        </p:blipFill>
        <p:spPr bwMode="auto">
          <a:xfrm>
            <a:off x="5079817" y="3195481"/>
            <a:ext cx="3278253" cy="29300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r>
              <a:rPr lang="en-GB" dirty="0"/>
              <a:t>Parkinson’s </a:t>
            </a:r>
            <a:r>
              <a:rPr lang="en-GB" dirty="0" smtClean="0"/>
              <a:t>disease</a:t>
            </a:r>
            <a:endParaRPr lang="en-GB" dirty="0"/>
          </a:p>
        </p:txBody>
      </p:sp>
      <p:sp>
        <p:nvSpPr>
          <p:cNvPr id="1218563" name="Rectangle 3"/>
          <p:cNvSpPr>
            <a:spLocks noGrp="1" noChangeArrowheads="1"/>
          </p:cNvSpPr>
          <p:nvPr>
            <p:ph type="body" idx="1"/>
          </p:nvPr>
        </p:nvSpPr>
        <p:spPr/>
        <p:txBody>
          <a:bodyPr/>
          <a:lstStyle/>
          <a:p>
            <a:r>
              <a:rPr lang="en-GB"/>
              <a:t>Slow movements, difficulty initiating movements, muscle rigidity, tremor</a:t>
            </a:r>
          </a:p>
          <a:p>
            <a:r>
              <a:rPr lang="en-GB"/>
              <a:t>Degeneration of path of dopamine- containing axons from substantia nigra to caudate nucleus and putamen</a:t>
            </a:r>
          </a:p>
          <a:p>
            <a:r>
              <a:rPr lang="en-GB"/>
              <a:t>Treatment with L-DOPA, precursor to dopamine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uscle.jpeg"/>
          <p:cNvPicPr>
            <a:picLocks noGrp="1" noChangeAspect="1"/>
          </p:cNvPicPr>
          <p:nvPr>
            <p:ph idx="1"/>
          </p:nvPr>
        </p:nvPicPr>
        <p:blipFill>
          <a:blip r:embed="rId2" cstate="print"/>
          <a:stretch>
            <a:fillRect/>
          </a:stretch>
        </p:blipFill>
        <p:spPr>
          <a:xfrm>
            <a:off x="2126456" y="3232150"/>
            <a:ext cx="5800725" cy="1304925"/>
          </a:xfrm>
        </p:spPr>
      </p:pic>
      <p:sp>
        <p:nvSpPr>
          <p:cNvPr id="8" name="Title 7"/>
          <p:cNvSpPr>
            <a:spLocks noGrp="1"/>
          </p:cNvSpPr>
          <p:nvPr>
            <p:ph type="title"/>
          </p:nvPr>
        </p:nvSpPr>
        <p:spPr/>
        <p:txBody>
          <a:bodyPr/>
          <a:lstStyle/>
          <a:p>
            <a:r>
              <a:rPr lang="en-GB" dirty="0" smtClean="0"/>
              <a:t>Types of muscle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Cortical areas</a:t>
            </a:r>
            <a:endParaRPr lang="en-GB" dirty="0"/>
          </a:p>
        </p:txBody>
      </p:sp>
      <p:pic>
        <p:nvPicPr>
          <p:cNvPr id="7" name="Picture 6" descr="cortex.jpeg"/>
          <p:cNvPicPr>
            <a:picLocks noChangeAspect="1"/>
          </p:cNvPicPr>
          <p:nvPr/>
        </p:nvPicPr>
        <p:blipFill>
          <a:blip r:embed="rId2" cstate="print"/>
          <a:stretch>
            <a:fillRect/>
          </a:stretch>
        </p:blipFill>
        <p:spPr>
          <a:xfrm>
            <a:off x="0" y="2990053"/>
            <a:ext cx="9144000" cy="87789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Motor pathways</a:t>
            </a:r>
            <a:endParaRPr lang="en-GB" dirty="0"/>
          </a:p>
        </p:txBody>
      </p:sp>
      <p:pic>
        <p:nvPicPr>
          <p:cNvPr id="3" name="Picture 2" descr="pathways.jpeg"/>
          <p:cNvPicPr/>
          <p:nvPr/>
        </p:nvPicPr>
        <p:blipFill>
          <a:blip r:embed="rId2" cstate="print"/>
          <a:stretch>
            <a:fillRect/>
          </a:stretch>
        </p:blipFill>
        <p:spPr>
          <a:xfrm>
            <a:off x="178120" y="3317534"/>
            <a:ext cx="8863330" cy="19858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Cerebellum</a:t>
            </a:r>
            <a:endParaRPr lang="en-GB" dirty="0"/>
          </a:p>
        </p:txBody>
      </p:sp>
      <p:pic>
        <p:nvPicPr>
          <p:cNvPr id="4" name="Content Placeholder 3" descr="cerebellum"/>
          <p:cNvPicPr>
            <a:picLocks noGrp="1"/>
          </p:cNvPicPr>
          <p:nvPr>
            <p:ph idx="1"/>
          </p:nvPr>
        </p:nvPicPr>
        <p:blipFill>
          <a:blip r:embed="rId2" cstate="print"/>
          <a:srcRect/>
          <a:stretch>
            <a:fillRect/>
          </a:stretch>
        </p:blipFill>
        <p:spPr bwMode="auto">
          <a:xfrm>
            <a:off x="1370013" y="2868609"/>
            <a:ext cx="7313612" cy="203200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Basal ganglia</a:t>
            </a:r>
            <a:endParaRPr lang="en-GB" dirty="0"/>
          </a:p>
        </p:txBody>
      </p:sp>
      <p:pic>
        <p:nvPicPr>
          <p:cNvPr id="6" name="Content Placeholder 5" descr="basal ganglia2.jpeg"/>
          <p:cNvPicPr>
            <a:picLocks noGrp="1" noChangeAspect="1"/>
          </p:cNvPicPr>
          <p:nvPr>
            <p:ph idx="1"/>
          </p:nvPr>
        </p:nvPicPr>
        <p:blipFill>
          <a:blip r:embed="rId2" cstate="print"/>
          <a:stretch>
            <a:fillRect/>
          </a:stretch>
        </p:blipFill>
        <p:spPr>
          <a:xfrm>
            <a:off x="1370013" y="2969911"/>
            <a:ext cx="7313612" cy="147630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4129" y="370294"/>
            <a:ext cx="7315200" cy="1143000"/>
          </a:xfrm>
        </p:spPr>
        <p:txBody>
          <a:bodyPr/>
          <a:lstStyle/>
          <a:p>
            <a:r>
              <a:rPr lang="en-US" altLang="en-US" dirty="0" smtClean="0"/>
              <a:t>Types </a:t>
            </a:r>
            <a:r>
              <a:rPr lang="en-US" altLang="en-US" dirty="0"/>
              <a:t>of </a:t>
            </a:r>
            <a:r>
              <a:rPr lang="en-US" altLang="en-US" dirty="0" smtClean="0"/>
              <a:t>muscle</a:t>
            </a:r>
            <a:endParaRPr lang="en-US" altLang="en-US" dirty="0"/>
          </a:p>
        </p:txBody>
      </p:sp>
      <p:sp>
        <p:nvSpPr>
          <p:cNvPr id="9219" name="Rectangle 3"/>
          <p:cNvSpPr>
            <a:spLocks noGrp="1" noChangeArrowheads="1"/>
          </p:cNvSpPr>
          <p:nvPr>
            <p:ph type="body" idx="1"/>
          </p:nvPr>
        </p:nvSpPr>
        <p:spPr>
          <a:xfrm>
            <a:off x="1066800" y="1808018"/>
            <a:ext cx="8077200" cy="4953000"/>
          </a:xfrm>
        </p:spPr>
        <p:txBody>
          <a:bodyPr/>
          <a:lstStyle/>
          <a:p>
            <a:pPr>
              <a:lnSpc>
                <a:spcPct val="90000"/>
              </a:lnSpc>
            </a:pPr>
            <a:r>
              <a:rPr lang="en-US" altLang="en-US" sz="2400" dirty="0"/>
              <a:t>Cardiac muscle</a:t>
            </a:r>
          </a:p>
          <a:p>
            <a:pPr lvl="1">
              <a:lnSpc>
                <a:spcPct val="90000"/>
              </a:lnSpc>
            </a:pPr>
            <a:r>
              <a:rPr lang="en-US" altLang="en-US" sz="2400" dirty="0"/>
              <a:t>Heart</a:t>
            </a:r>
          </a:p>
          <a:p>
            <a:pPr lvl="1">
              <a:lnSpc>
                <a:spcPct val="90000"/>
              </a:lnSpc>
            </a:pPr>
            <a:r>
              <a:rPr lang="en-US" altLang="en-US" sz="2400" dirty="0"/>
              <a:t>Circulates blood, maintains blood pressure</a:t>
            </a:r>
            <a:endParaRPr lang="en-US" altLang="en-US" dirty="0"/>
          </a:p>
        </p:txBody>
      </p:sp>
      <p:pic>
        <p:nvPicPr>
          <p:cNvPr id="5" name="Picture 4" descr="muscle cad.jpg"/>
          <p:cNvPicPr>
            <a:picLocks noChangeAspect="1"/>
          </p:cNvPicPr>
          <p:nvPr/>
        </p:nvPicPr>
        <p:blipFill>
          <a:blip r:embed="rId3" cstate="print"/>
          <a:stretch>
            <a:fillRect/>
          </a:stretch>
        </p:blipFill>
        <p:spPr>
          <a:xfrm>
            <a:off x="3905618" y="3553750"/>
            <a:ext cx="4218184" cy="298517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Motor systems</a:t>
            </a:r>
            <a:endParaRPr lang="en-GB" dirty="0"/>
          </a:p>
        </p:txBody>
      </p:sp>
      <p:pic>
        <p:nvPicPr>
          <p:cNvPr id="4" name="Content Placeholder 3" descr="Motor Systems2.jpeg"/>
          <p:cNvPicPr>
            <a:picLocks noGrp="1"/>
          </p:cNvPicPr>
          <p:nvPr>
            <p:ph idx="1"/>
          </p:nvPr>
        </p:nvPicPr>
        <p:blipFill>
          <a:blip r:embed="rId2" cstate="print"/>
          <a:stretch>
            <a:fillRect/>
          </a:stretch>
        </p:blipFill>
        <p:spPr>
          <a:xfrm>
            <a:off x="1370013" y="1965856"/>
            <a:ext cx="7313612" cy="383751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dirty="0" smtClean="0"/>
              <a:t>Readings</a:t>
            </a:r>
          </a:p>
        </p:txBody>
      </p:sp>
      <p:sp>
        <p:nvSpPr>
          <p:cNvPr id="34819" name="Content Placeholder 2"/>
          <p:cNvSpPr>
            <a:spLocks noGrp="1"/>
          </p:cNvSpPr>
          <p:nvPr>
            <p:ph idx="1"/>
          </p:nvPr>
        </p:nvSpPr>
        <p:spPr/>
        <p:txBody>
          <a:bodyPr/>
          <a:lstStyle/>
          <a:p>
            <a:pPr eaLnBrk="1" hangingPunct="1"/>
            <a:r>
              <a:rPr lang="en-GB" sz="1400" dirty="0" smtClean="0"/>
              <a:t>Barnes, J. (2011). </a:t>
            </a:r>
            <a:r>
              <a:rPr lang="en-GB" sz="1400" i="1" dirty="0" smtClean="0"/>
              <a:t>Essential Biological Psychology</a:t>
            </a:r>
            <a:r>
              <a:rPr lang="en-GB" sz="1400" dirty="0" smtClean="0"/>
              <a:t> (Chapter 7). London: Sage.</a:t>
            </a:r>
          </a:p>
          <a:p>
            <a:pPr eaLnBrk="1" hangingPunct="1"/>
            <a:endParaRPr lang="en-GB" sz="1400" dirty="0" smtClean="0"/>
          </a:p>
          <a:p>
            <a:pPr eaLnBrk="1" hangingPunct="1"/>
            <a:r>
              <a:rPr lang="en-GB" sz="1400" i="1" dirty="0" smtClean="0"/>
              <a:t>The Essentials</a:t>
            </a:r>
          </a:p>
          <a:p>
            <a:pPr>
              <a:buNone/>
            </a:pPr>
            <a:r>
              <a:rPr lang="en-GB" sz="1400" dirty="0" smtClean="0"/>
              <a:t>	</a:t>
            </a:r>
            <a:r>
              <a:rPr lang="en-GB" sz="1400" dirty="0" err="1" smtClean="0"/>
              <a:t>Haaland</a:t>
            </a:r>
            <a:r>
              <a:rPr lang="en-GB" sz="1400" dirty="0" smtClean="0"/>
              <a:t>, K.Y., Harrington, D.L., &amp; Knight, R.T. (2000) Neural representations of skilled movement. </a:t>
            </a:r>
            <a:r>
              <a:rPr lang="en-GB" sz="1400" i="1" dirty="0" smtClean="0"/>
              <a:t>Brain</a:t>
            </a:r>
            <a:r>
              <a:rPr lang="en-GB" sz="1400" dirty="0" smtClean="0"/>
              <a:t>, 123, 2306–2313.</a:t>
            </a:r>
          </a:p>
          <a:p>
            <a:pPr eaLnBrk="1" hangingPunct="1"/>
            <a:endParaRPr lang="en-GB" sz="1400" dirty="0" smtClean="0"/>
          </a:p>
          <a:p>
            <a:pPr eaLnBrk="1" hangingPunct="1"/>
            <a:r>
              <a:rPr lang="en-GB" sz="1400" i="1" dirty="0" smtClean="0"/>
              <a:t>Next Steps</a:t>
            </a:r>
          </a:p>
          <a:p>
            <a:pPr eaLnBrk="1" hangingPunct="1">
              <a:buNone/>
            </a:pPr>
            <a:r>
              <a:rPr lang="en-GB" sz="1400" dirty="0" smtClean="0"/>
              <a:t>	</a:t>
            </a:r>
            <a:r>
              <a:rPr lang="en-GB" sz="1400" dirty="0" err="1" smtClean="0"/>
              <a:t>Rizzolatti</a:t>
            </a:r>
            <a:r>
              <a:rPr lang="en-GB" sz="1400" dirty="0" smtClean="0"/>
              <a:t>, G., &amp; </a:t>
            </a:r>
            <a:r>
              <a:rPr lang="en-GB" sz="1400" dirty="0" err="1" smtClean="0"/>
              <a:t>Craighero</a:t>
            </a:r>
            <a:r>
              <a:rPr lang="en-GB" sz="1400" smtClean="0"/>
              <a:t>, L. </a:t>
            </a:r>
            <a:r>
              <a:rPr lang="en-GB" sz="1400" dirty="0" smtClean="0"/>
              <a:t>(2004). The mirror-neuron system.</a:t>
            </a:r>
          </a:p>
          <a:p>
            <a:pPr eaLnBrk="1" hangingPunct="1">
              <a:buNone/>
            </a:pPr>
            <a:r>
              <a:rPr lang="en-GB" sz="1400" dirty="0" smtClean="0"/>
              <a:t>	</a:t>
            </a:r>
            <a:r>
              <a:rPr lang="en-GB" sz="1400" i="1" dirty="0" smtClean="0"/>
              <a:t>Annual Review of Neuroscience</a:t>
            </a:r>
            <a:r>
              <a:rPr lang="en-GB" sz="1400" dirty="0" smtClean="0"/>
              <a:t>, 27, 169–192.  </a:t>
            </a:r>
          </a:p>
          <a:p>
            <a:pPr lvl="1">
              <a:buNone/>
            </a:pPr>
            <a:endParaRPr lang="en-GB" sz="1400" dirty="0" smtClean="0">
              <a:ea typeface="+mn-ea"/>
              <a:cs typeface="+mn-cs"/>
            </a:endParaRPr>
          </a:p>
          <a:p>
            <a:pPr eaLnBrk="1" hangingPunct="1"/>
            <a:r>
              <a:rPr lang="en-US" sz="1400" i="1" dirty="0" smtClean="0"/>
              <a:t>Delving Deeper</a:t>
            </a:r>
          </a:p>
          <a:p>
            <a:pPr>
              <a:buNone/>
            </a:pPr>
            <a:r>
              <a:rPr lang="en-GB" sz="1400" dirty="0" smtClean="0"/>
              <a:t>	Wilson, P.H., &amp; McKenzie, B.E. (1998). Information processing deficits associated with developmental coordination disorder: a meta-analysis of research findings. </a:t>
            </a:r>
            <a:r>
              <a:rPr lang="en-GB" sz="1400" i="1" dirty="0" smtClean="0"/>
              <a:t>Journal of Child Psychology &amp; Psychiatry</a:t>
            </a:r>
            <a:r>
              <a:rPr lang="en-GB" sz="1400" dirty="0" smtClean="0"/>
              <a:t>, 39(6), 829-840.</a:t>
            </a:r>
          </a:p>
          <a:p>
            <a:pPr>
              <a:buNone/>
            </a:pPr>
            <a:endParaRPr lang="en-GB" sz="1400" dirty="0" smtClean="0"/>
          </a:p>
          <a:p>
            <a:pPr eaLnBrk="1" hangingPunct="1"/>
            <a:endParaRPr lang="en-US" sz="1400" i="1" dirty="0" smtClean="0"/>
          </a:p>
          <a:p>
            <a:pPr eaLnBrk="1" hangingPunct="1">
              <a:buFont typeface="Wingdings" pitchFamily="2" charset="2"/>
              <a:buNone/>
            </a:pPr>
            <a:r>
              <a:rPr lang="en-US" sz="1400" i="1" dirty="0" smtClean="0"/>
              <a:t>	</a:t>
            </a:r>
            <a:endParaRPr lang="en-GB" sz="1400" dirty="0" smtClean="0"/>
          </a:p>
          <a:p>
            <a:pPr eaLnBrk="1" hangingPunct="1">
              <a:buFont typeface="Wingdings" pitchFamily="2" charset="2"/>
              <a:buNone/>
            </a:pPr>
            <a:endParaRPr lang="en-GB" sz="1400" i="1"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360848"/>
            <a:ext cx="7772400" cy="1143000"/>
          </a:xfrm>
        </p:spPr>
        <p:txBody>
          <a:bodyPr/>
          <a:lstStyle/>
          <a:p>
            <a:r>
              <a:rPr lang="en-US" altLang="en-US" dirty="0"/>
              <a:t>Types of </a:t>
            </a:r>
            <a:r>
              <a:rPr lang="en-US" altLang="en-US" dirty="0" smtClean="0"/>
              <a:t>muscle</a:t>
            </a:r>
            <a:endParaRPr lang="en-US" altLang="en-US" dirty="0"/>
          </a:p>
        </p:txBody>
      </p:sp>
      <p:sp>
        <p:nvSpPr>
          <p:cNvPr id="8195" name="Rectangle 3"/>
          <p:cNvSpPr>
            <a:spLocks noGrp="1" noChangeArrowheads="1"/>
          </p:cNvSpPr>
          <p:nvPr>
            <p:ph type="body" idx="1"/>
          </p:nvPr>
        </p:nvSpPr>
        <p:spPr>
          <a:xfrm>
            <a:off x="1014530" y="1707888"/>
            <a:ext cx="8001000" cy="4953000"/>
          </a:xfrm>
        </p:spPr>
        <p:txBody>
          <a:bodyPr/>
          <a:lstStyle/>
          <a:p>
            <a:pPr>
              <a:lnSpc>
                <a:spcPct val="90000"/>
              </a:lnSpc>
            </a:pPr>
            <a:r>
              <a:rPr lang="en-US" altLang="en-US" sz="2400" dirty="0"/>
              <a:t>Smooth muscle</a:t>
            </a:r>
          </a:p>
          <a:p>
            <a:pPr lvl="1">
              <a:lnSpc>
                <a:spcPct val="90000"/>
              </a:lnSpc>
            </a:pPr>
            <a:r>
              <a:rPr lang="en-US" altLang="en-US" sz="2400" dirty="0" smtClean="0"/>
              <a:t>Encircles blood vessels</a:t>
            </a:r>
          </a:p>
          <a:p>
            <a:pPr lvl="1">
              <a:lnSpc>
                <a:spcPct val="90000"/>
              </a:lnSpc>
            </a:pPr>
            <a:r>
              <a:rPr lang="en-US" altLang="en-US" sz="2400" dirty="0" smtClean="0"/>
              <a:t>Walls of digestive</a:t>
            </a:r>
            <a:r>
              <a:rPr lang="en-US" altLang="en-US" sz="2400" dirty="0"/>
              <a:t>, respiratory, urinary organs</a:t>
            </a:r>
          </a:p>
          <a:p>
            <a:pPr lvl="1">
              <a:lnSpc>
                <a:spcPct val="90000"/>
              </a:lnSpc>
            </a:pPr>
            <a:r>
              <a:rPr lang="en-US" altLang="en-US" sz="2400" dirty="0"/>
              <a:t>Moves </a:t>
            </a:r>
            <a:r>
              <a:rPr lang="en-US" altLang="en-US" sz="2400" dirty="0" smtClean="0"/>
              <a:t>food/urine products and </a:t>
            </a:r>
            <a:r>
              <a:rPr lang="en-US" altLang="en-US" sz="2400" dirty="0"/>
              <a:t>controls blood flow</a:t>
            </a:r>
            <a:endParaRPr lang="en-US" altLang="en-US" dirty="0"/>
          </a:p>
        </p:txBody>
      </p:sp>
      <p:pic>
        <p:nvPicPr>
          <p:cNvPr id="7" name="Picture 6" descr="muscle smooth.jpg"/>
          <p:cNvPicPr>
            <a:picLocks noChangeAspect="1"/>
          </p:cNvPicPr>
          <p:nvPr/>
        </p:nvPicPr>
        <p:blipFill>
          <a:blip r:embed="rId3" cstate="print"/>
          <a:stretch>
            <a:fillRect/>
          </a:stretch>
        </p:blipFill>
        <p:spPr>
          <a:xfrm>
            <a:off x="4270033" y="3552297"/>
            <a:ext cx="4163606" cy="31044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90101" y="332509"/>
            <a:ext cx="7239000" cy="1143000"/>
          </a:xfrm>
        </p:spPr>
        <p:txBody>
          <a:bodyPr/>
          <a:lstStyle/>
          <a:p>
            <a:r>
              <a:rPr lang="en-US" altLang="en-US" dirty="0" smtClean="0"/>
              <a:t>Types </a:t>
            </a:r>
            <a:r>
              <a:rPr lang="en-US" altLang="en-US" dirty="0"/>
              <a:t>of </a:t>
            </a:r>
            <a:r>
              <a:rPr lang="en-US" altLang="en-US" dirty="0" smtClean="0"/>
              <a:t>muscle</a:t>
            </a:r>
            <a:endParaRPr lang="en-US" altLang="en-US" dirty="0"/>
          </a:p>
        </p:txBody>
      </p:sp>
      <p:sp>
        <p:nvSpPr>
          <p:cNvPr id="10243" name="Rectangle 3"/>
          <p:cNvSpPr>
            <a:spLocks noGrp="1" noChangeArrowheads="1"/>
          </p:cNvSpPr>
          <p:nvPr>
            <p:ph type="body" idx="1"/>
          </p:nvPr>
        </p:nvSpPr>
        <p:spPr>
          <a:xfrm>
            <a:off x="1158114" y="1679549"/>
            <a:ext cx="7772400" cy="1447800"/>
          </a:xfrm>
        </p:spPr>
        <p:txBody>
          <a:bodyPr/>
          <a:lstStyle/>
          <a:p>
            <a:pPr>
              <a:lnSpc>
                <a:spcPct val="90000"/>
              </a:lnSpc>
            </a:pPr>
            <a:r>
              <a:rPr lang="en-US" altLang="en-US" sz="2600" dirty="0"/>
              <a:t>Skeletal </a:t>
            </a:r>
            <a:r>
              <a:rPr lang="en-US" altLang="en-US" sz="2600" dirty="0" smtClean="0"/>
              <a:t>or striated muscle</a:t>
            </a:r>
            <a:endParaRPr lang="en-US" altLang="en-US" sz="2600" dirty="0"/>
          </a:p>
          <a:p>
            <a:pPr lvl="1">
              <a:lnSpc>
                <a:spcPct val="90000"/>
              </a:lnSpc>
            </a:pPr>
            <a:r>
              <a:rPr lang="en-US" altLang="en-US" sz="2600" dirty="0"/>
              <a:t>Attached to bones by tendons</a:t>
            </a:r>
          </a:p>
          <a:p>
            <a:pPr lvl="1">
              <a:lnSpc>
                <a:spcPct val="90000"/>
              </a:lnSpc>
            </a:pPr>
            <a:r>
              <a:rPr lang="en-US" altLang="en-US" sz="2600" dirty="0"/>
              <a:t>Moves</a:t>
            </a:r>
            <a:r>
              <a:rPr lang="en-US" altLang="en-US" dirty="0"/>
              <a:t> </a:t>
            </a:r>
            <a:r>
              <a:rPr lang="en-US" altLang="en-US" sz="2600" dirty="0"/>
              <a:t>or stabilizes movement</a:t>
            </a:r>
            <a:endParaRPr lang="en-US" altLang="en-US" dirty="0"/>
          </a:p>
        </p:txBody>
      </p:sp>
      <p:pic>
        <p:nvPicPr>
          <p:cNvPr id="5" name="Picture 4" descr="muscle st.jpg"/>
          <p:cNvPicPr>
            <a:picLocks noChangeAspect="1"/>
          </p:cNvPicPr>
          <p:nvPr/>
        </p:nvPicPr>
        <p:blipFill>
          <a:blip r:embed="rId3" cstate="print"/>
          <a:stretch>
            <a:fillRect/>
          </a:stretch>
        </p:blipFill>
        <p:spPr>
          <a:xfrm>
            <a:off x="3978301" y="3854083"/>
            <a:ext cx="3625073" cy="28256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2714" y="369638"/>
            <a:ext cx="7313612" cy="1143000"/>
          </a:xfrm>
        </p:spPr>
        <p:txBody>
          <a:bodyPr/>
          <a:lstStyle/>
          <a:p>
            <a:pPr algn="ctr"/>
            <a:r>
              <a:rPr lang="en-US" altLang="en-US" sz="3600" dirty="0"/>
              <a:t>The </a:t>
            </a:r>
            <a:r>
              <a:rPr lang="en-US" altLang="en-US" sz="3600" dirty="0" smtClean="0"/>
              <a:t>anatomy </a:t>
            </a:r>
            <a:r>
              <a:rPr lang="en-US" altLang="en-US" sz="3600" dirty="0"/>
              <a:t>of a </a:t>
            </a:r>
            <a:r>
              <a:rPr lang="en-US" altLang="en-US" sz="3600" dirty="0" smtClean="0"/>
              <a:t>muscle</a:t>
            </a:r>
            <a:endParaRPr lang="en-US" altLang="en-US" dirty="0"/>
          </a:p>
        </p:txBody>
      </p:sp>
      <p:sp>
        <p:nvSpPr>
          <p:cNvPr id="12291" name="Rectangle 3"/>
          <p:cNvSpPr>
            <a:spLocks noGrp="1" noChangeArrowheads="1"/>
          </p:cNvSpPr>
          <p:nvPr>
            <p:ph sz="half" idx="1"/>
          </p:nvPr>
        </p:nvSpPr>
        <p:spPr/>
        <p:txBody>
          <a:bodyPr/>
          <a:lstStyle/>
          <a:p>
            <a:r>
              <a:rPr lang="en-US" altLang="en-US" sz="1400" dirty="0"/>
              <a:t>Muscle </a:t>
            </a:r>
            <a:r>
              <a:rPr lang="en-US" altLang="en-US" sz="1400" dirty="0" err="1" smtClean="0"/>
              <a:t>fibres</a:t>
            </a:r>
            <a:endParaRPr lang="en-US" altLang="en-US" sz="1400" dirty="0"/>
          </a:p>
          <a:p>
            <a:pPr lvl="1"/>
            <a:r>
              <a:rPr lang="en-US" altLang="en-US" sz="1400" dirty="0"/>
              <a:t>Myofibrils (10-100 microns in </a:t>
            </a:r>
            <a:r>
              <a:rPr lang="en-US" altLang="en-US" sz="1400" dirty="0" smtClean="0"/>
              <a:t>diameter)</a:t>
            </a:r>
          </a:p>
          <a:p>
            <a:pPr lvl="1"/>
            <a:r>
              <a:rPr lang="en-US" altLang="en-US" sz="1400" dirty="0" err="1" smtClean="0"/>
              <a:t>Myofilaments</a:t>
            </a:r>
            <a:r>
              <a:rPr lang="en-US" altLang="en-US" sz="1400" dirty="0" smtClean="0"/>
              <a:t> </a:t>
            </a:r>
            <a:r>
              <a:rPr lang="en-US" altLang="en-US" sz="1400" dirty="0"/>
              <a:t>(myosin and </a:t>
            </a:r>
            <a:r>
              <a:rPr lang="en-US" altLang="en-US" sz="1400" dirty="0" err="1"/>
              <a:t>actin</a:t>
            </a:r>
            <a:r>
              <a:rPr lang="en-US" altLang="en-US" sz="1400" dirty="0"/>
              <a:t>)</a:t>
            </a:r>
          </a:p>
          <a:p>
            <a:r>
              <a:rPr lang="en-US" altLang="en-US" sz="1400" dirty="0"/>
              <a:t>Sarcomeres </a:t>
            </a:r>
            <a:r>
              <a:rPr lang="en-US" altLang="en-US" sz="1400" dirty="0" smtClean="0"/>
              <a:t>– functional </a:t>
            </a:r>
            <a:r>
              <a:rPr lang="en-US" altLang="en-US" sz="1400" dirty="0"/>
              <a:t>units</a:t>
            </a:r>
          </a:p>
          <a:p>
            <a:pPr lvl="1"/>
            <a:r>
              <a:rPr lang="en-US" altLang="en-US" sz="1400" dirty="0" smtClean="0"/>
              <a:t>Bands </a:t>
            </a:r>
            <a:r>
              <a:rPr lang="en-US" altLang="en-US" sz="1400" dirty="0"/>
              <a:t>of </a:t>
            </a:r>
            <a:r>
              <a:rPr lang="en-US" altLang="en-US" sz="1400" dirty="0" err="1" smtClean="0"/>
              <a:t>myofilaments</a:t>
            </a:r>
            <a:r>
              <a:rPr lang="en-US" altLang="en-US" sz="1400" dirty="0" smtClean="0"/>
              <a:t> that overlap</a:t>
            </a:r>
            <a:endParaRPr lang="en-US" altLang="en-US" sz="1400" dirty="0"/>
          </a:p>
        </p:txBody>
      </p:sp>
      <p:pic>
        <p:nvPicPr>
          <p:cNvPr id="6" name="Content Placeholder 5" descr="8.5_233.gif                                                    00010675Macintosh HD                   B3FADD55:"/>
          <p:cNvPicPr>
            <a:picLocks noGrp="1" noChangeAspect="1" noChangeArrowheads="1"/>
          </p:cNvPicPr>
          <p:nvPr>
            <p:ph sz="half" idx="2"/>
          </p:nvPr>
        </p:nvPicPr>
        <p:blipFill>
          <a:blip r:embed="rId3" cstate="print"/>
          <a:srcRect/>
          <a:stretch>
            <a:fillRect/>
          </a:stretch>
        </p:blipFill>
        <p:spPr bwMode="auto">
          <a:xfrm>
            <a:off x="5087111" y="3542978"/>
            <a:ext cx="3581400" cy="22702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322433"/>
            <a:ext cx="8001000" cy="1143000"/>
          </a:xfrm>
        </p:spPr>
        <p:txBody>
          <a:bodyPr/>
          <a:lstStyle/>
          <a:p>
            <a:r>
              <a:rPr lang="en-US" altLang="en-US" sz="3300" dirty="0"/>
              <a:t>Neural </a:t>
            </a:r>
            <a:r>
              <a:rPr lang="en-US" altLang="en-US" sz="3300" dirty="0" smtClean="0"/>
              <a:t>control </a:t>
            </a:r>
            <a:r>
              <a:rPr lang="en-US" altLang="en-US" sz="3300" dirty="0"/>
              <a:t>of </a:t>
            </a:r>
            <a:r>
              <a:rPr lang="en-US" altLang="en-US" sz="3300" dirty="0" smtClean="0"/>
              <a:t>muscle contraction</a:t>
            </a:r>
            <a:endParaRPr lang="en-US" altLang="en-US" dirty="0"/>
          </a:p>
        </p:txBody>
      </p:sp>
      <p:sp>
        <p:nvSpPr>
          <p:cNvPr id="13315" name="Rectangle 3"/>
          <p:cNvSpPr>
            <a:spLocks noGrp="1" noChangeArrowheads="1"/>
          </p:cNvSpPr>
          <p:nvPr>
            <p:ph type="body" idx="1"/>
          </p:nvPr>
        </p:nvSpPr>
        <p:spPr>
          <a:xfrm>
            <a:off x="999417" y="2083850"/>
            <a:ext cx="8001000" cy="3124200"/>
          </a:xfrm>
        </p:spPr>
        <p:txBody>
          <a:bodyPr/>
          <a:lstStyle/>
          <a:p>
            <a:pPr>
              <a:lnSpc>
                <a:spcPct val="90000"/>
              </a:lnSpc>
            </a:pPr>
            <a:r>
              <a:rPr lang="en-US" altLang="en-US" sz="1800" dirty="0"/>
              <a:t>Alpha motor neurons </a:t>
            </a:r>
            <a:r>
              <a:rPr lang="en-US" altLang="en-US" sz="1800" dirty="0" smtClean="0"/>
              <a:t>– large axons</a:t>
            </a:r>
            <a:endParaRPr lang="en-US" altLang="en-US" sz="1800" dirty="0"/>
          </a:p>
          <a:p>
            <a:pPr>
              <a:lnSpc>
                <a:spcPct val="90000"/>
              </a:lnSpc>
            </a:pPr>
            <a:r>
              <a:rPr lang="en-US" altLang="en-US" sz="1800" dirty="0" err="1"/>
              <a:t>Extrafusal</a:t>
            </a:r>
            <a:r>
              <a:rPr lang="en-US" altLang="en-US" sz="1800" dirty="0"/>
              <a:t> muscle </a:t>
            </a:r>
            <a:r>
              <a:rPr lang="en-US" altLang="en-US" sz="1800" dirty="0" err="1" smtClean="0"/>
              <a:t>fibre</a:t>
            </a:r>
            <a:r>
              <a:rPr lang="en-US" altLang="en-US" sz="1800" dirty="0" smtClean="0"/>
              <a:t> – predominant </a:t>
            </a:r>
            <a:r>
              <a:rPr lang="en-US" altLang="en-US" sz="1800" dirty="0" err="1" smtClean="0"/>
              <a:t>fibres</a:t>
            </a:r>
            <a:r>
              <a:rPr lang="en-US" altLang="en-US" sz="1800" dirty="0" smtClean="0"/>
              <a:t> </a:t>
            </a:r>
            <a:r>
              <a:rPr lang="en-US" altLang="en-US" sz="1800" dirty="0"/>
              <a:t>in skeletal muscles</a:t>
            </a:r>
          </a:p>
          <a:p>
            <a:pPr>
              <a:lnSpc>
                <a:spcPct val="90000"/>
              </a:lnSpc>
            </a:pPr>
            <a:r>
              <a:rPr lang="en-US" altLang="en-US" sz="1800" dirty="0"/>
              <a:t>Motor end plate </a:t>
            </a:r>
            <a:r>
              <a:rPr lang="en-US" altLang="en-US" sz="1800" dirty="0" smtClean="0"/>
              <a:t>– point </a:t>
            </a:r>
            <a:r>
              <a:rPr lang="en-US" altLang="en-US" sz="1800" dirty="0"/>
              <a:t>of innervation of </a:t>
            </a:r>
            <a:r>
              <a:rPr lang="en-US" altLang="en-US" sz="1800" dirty="0" err="1"/>
              <a:t>extrafusal</a:t>
            </a:r>
            <a:r>
              <a:rPr lang="en-US" altLang="en-US" sz="1800" dirty="0"/>
              <a:t> </a:t>
            </a:r>
            <a:r>
              <a:rPr lang="en-US" altLang="en-US" sz="1800" dirty="0" err="1" smtClean="0"/>
              <a:t>fibres</a:t>
            </a:r>
            <a:endParaRPr lang="en-US" altLang="en-US" sz="1800" dirty="0"/>
          </a:p>
          <a:p>
            <a:pPr>
              <a:lnSpc>
                <a:spcPct val="90000"/>
              </a:lnSpc>
            </a:pPr>
            <a:r>
              <a:rPr lang="en-US" altLang="en-US" sz="1800" dirty="0" smtClean="0"/>
              <a:t>Motor </a:t>
            </a:r>
            <a:r>
              <a:rPr lang="en-US" altLang="en-US" sz="1800" dirty="0"/>
              <a:t>unit </a:t>
            </a:r>
            <a:r>
              <a:rPr lang="en-US" altLang="en-US" sz="1800" dirty="0" smtClean="0"/>
              <a:t>– muscle </a:t>
            </a:r>
            <a:r>
              <a:rPr lang="en-US" altLang="en-US" sz="1800" dirty="0" err="1" smtClean="0"/>
              <a:t>fibres</a:t>
            </a:r>
            <a:r>
              <a:rPr lang="en-US" altLang="en-US" sz="1800" dirty="0" smtClean="0"/>
              <a:t> </a:t>
            </a:r>
            <a:r>
              <a:rPr lang="en-US" altLang="en-US" sz="1800" dirty="0"/>
              <a:t>and motor </a:t>
            </a:r>
            <a:r>
              <a:rPr lang="en-US" altLang="en-US" sz="1800" dirty="0" smtClean="0"/>
              <a:t>neuron</a:t>
            </a:r>
          </a:p>
          <a:p>
            <a:pPr>
              <a:lnSpc>
                <a:spcPct val="90000"/>
              </a:lnSpc>
            </a:pPr>
            <a:r>
              <a:rPr lang="en-GB" sz="1800" dirty="0" smtClean="0"/>
              <a:t>Motor unit pool – groups of motor units</a:t>
            </a:r>
          </a:p>
          <a:p>
            <a:pPr>
              <a:lnSpc>
                <a:spcPct val="90000"/>
              </a:lnSpc>
            </a:pPr>
            <a:r>
              <a:rPr lang="en-GB" sz="1800" dirty="0" smtClean="0"/>
              <a:t>Neuromuscular Junction – axon terminal of a motor neuron with the muscle</a:t>
            </a:r>
            <a:endParaRPr lang="en-US" altLang="en-US" sz="1800" dirty="0"/>
          </a:p>
        </p:txBody>
      </p:sp>
      <p:pic>
        <p:nvPicPr>
          <p:cNvPr id="5" name="Picture 4"/>
          <p:cNvPicPr/>
          <p:nvPr/>
        </p:nvPicPr>
        <p:blipFill>
          <a:blip r:embed="rId3" cstate="print"/>
          <a:srcRect/>
          <a:stretch>
            <a:fillRect/>
          </a:stretch>
        </p:blipFill>
        <p:spPr bwMode="auto">
          <a:xfrm>
            <a:off x="5108550" y="4314628"/>
            <a:ext cx="3289942" cy="1927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Tendon organs</a:t>
            </a:r>
            <a:endParaRPr lang="en-GB" dirty="0"/>
          </a:p>
        </p:txBody>
      </p:sp>
      <p:pic>
        <p:nvPicPr>
          <p:cNvPr id="4" name="Content Placeholder 3"/>
          <p:cNvPicPr>
            <a:picLocks noGrp="1"/>
          </p:cNvPicPr>
          <p:nvPr>
            <p:ph sz="half" idx="1"/>
          </p:nvPr>
        </p:nvPicPr>
        <p:blipFill>
          <a:blip r:embed="rId2" cstate="print"/>
          <a:stretch>
            <a:fillRect/>
          </a:stretch>
        </p:blipFill>
        <p:spPr bwMode="auto">
          <a:xfrm>
            <a:off x="5414246" y="4247048"/>
            <a:ext cx="1817827" cy="2239071"/>
          </a:xfrm>
          <a:prstGeom prst="rect">
            <a:avLst/>
          </a:prstGeom>
          <a:noFill/>
          <a:ln w="9525">
            <a:noFill/>
            <a:miter lim="800000"/>
            <a:headEnd/>
            <a:tailEnd/>
          </a:ln>
        </p:spPr>
      </p:pic>
      <p:sp>
        <p:nvSpPr>
          <p:cNvPr id="6" name="Content Placeholder 5"/>
          <p:cNvSpPr>
            <a:spLocks noGrp="1"/>
          </p:cNvSpPr>
          <p:nvPr>
            <p:ph sz="half" idx="2"/>
          </p:nvPr>
        </p:nvSpPr>
        <p:spPr/>
        <p:txBody>
          <a:bodyPr/>
          <a:lstStyle/>
          <a:p>
            <a:r>
              <a:rPr lang="en-US" altLang="en-US" sz="2000" dirty="0" smtClean="0"/>
              <a:t>Receptors located in the tendons</a:t>
            </a:r>
          </a:p>
          <a:p>
            <a:r>
              <a:rPr lang="en-US" altLang="en-US" sz="2000" dirty="0" smtClean="0"/>
              <a:t>Detect excessive force and inhibit contraction</a:t>
            </a:r>
          </a:p>
          <a:p>
            <a:r>
              <a:rPr lang="en-US" altLang="en-US" sz="2000" dirty="0" smtClean="0"/>
              <a:t>Prevent injury to tendon or muscle</a:t>
            </a:r>
          </a:p>
          <a:p>
            <a:endParaRPr lang="en-GB" dirty="0"/>
          </a:p>
        </p:txBody>
      </p:sp>
      <p:pic>
        <p:nvPicPr>
          <p:cNvPr id="5" name="Picture 4" descr="8.11_239.gif                                                   00010675Macintosh HD                   B3FADD55:"/>
          <p:cNvPicPr>
            <a:picLocks noChangeAspect="1" noChangeArrowheads="1"/>
          </p:cNvPicPr>
          <p:nvPr/>
        </p:nvPicPr>
        <p:blipFill>
          <a:blip r:embed="rId3" cstate="print"/>
          <a:srcRect/>
          <a:stretch>
            <a:fillRect/>
          </a:stretch>
        </p:blipFill>
        <p:spPr bwMode="auto">
          <a:xfrm>
            <a:off x="1333357" y="1949711"/>
            <a:ext cx="2770107" cy="43348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Muscle spindles</a:t>
            </a:r>
            <a:endParaRPr lang="en-GB" dirty="0"/>
          </a:p>
        </p:txBody>
      </p:sp>
      <p:pic>
        <p:nvPicPr>
          <p:cNvPr id="4" name="Content Placeholder 3"/>
          <p:cNvPicPr>
            <a:picLocks noGrp="1" noChangeAspect="1" noChangeArrowheads="1"/>
          </p:cNvPicPr>
          <p:nvPr>
            <p:ph sz="half" idx="1"/>
          </p:nvPr>
        </p:nvPicPr>
        <p:blipFill>
          <a:blip r:embed="rId2" cstate="print"/>
          <a:stretch>
            <a:fillRect/>
          </a:stretch>
        </p:blipFill>
        <p:spPr bwMode="auto">
          <a:xfrm>
            <a:off x="4624925" y="2554274"/>
            <a:ext cx="4322592" cy="4027894"/>
          </a:xfrm>
          <a:prstGeom prst="rect">
            <a:avLst/>
          </a:prstGeom>
          <a:noFill/>
        </p:spPr>
      </p:pic>
      <p:sp>
        <p:nvSpPr>
          <p:cNvPr id="5" name="Content Placeholder 4"/>
          <p:cNvSpPr>
            <a:spLocks noGrp="1"/>
          </p:cNvSpPr>
          <p:nvPr>
            <p:ph sz="half" idx="2"/>
          </p:nvPr>
        </p:nvSpPr>
        <p:spPr>
          <a:xfrm>
            <a:off x="968532" y="2031253"/>
            <a:ext cx="4034218" cy="4114800"/>
          </a:xfrm>
        </p:spPr>
        <p:txBody>
          <a:bodyPr/>
          <a:lstStyle/>
          <a:p>
            <a:pPr>
              <a:lnSpc>
                <a:spcPct val="90000"/>
              </a:lnSpc>
            </a:pPr>
            <a:r>
              <a:rPr lang="en-GB" sz="1600" dirty="0" smtClean="0"/>
              <a:t>Mechanoreceptors that are located inside </a:t>
            </a:r>
            <a:r>
              <a:rPr lang="en-GB" sz="1600" dirty="0" err="1" smtClean="0"/>
              <a:t>extrafusal</a:t>
            </a:r>
            <a:r>
              <a:rPr lang="en-GB" sz="1600" dirty="0" smtClean="0"/>
              <a:t> muscle fibres</a:t>
            </a:r>
          </a:p>
          <a:p>
            <a:pPr>
              <a:lnSpc>
                <a:spcPct val="90000"/>
              </a:lnSpc>
            </a:pPr>
            <a:r>
              <a:rPr lang="en-US" altLang="en-US" sz="1600" dirty="0" smtClean="0"/>
              <a:t>Dynamic and static changes in muscle length</a:t>
            </a:r>
          </a:p>
          <a:p>
            <a:pPr>
              <a:lnSpc>
                <a:spcPct val="90000"/>
              </a:lnSpc>
            </a:pPr>
            <a:r>
              <a:rPr lang="en-GB" sz="1600" dirty="0" smtClean="0"/>
              <a:t>Stretching of the </a:t>
            </a:r>
            <a:r>
              <a:rPr lang="en-GB" sz="1600" dirty="0" err="1" smtClean="0"/>
              <a:t>intrafusal</a:t>
            </a:r>
            <a:r>
              <a:rPr lang="en-GB" sz="1600" dirty="0" smtClean="0"/>
              <a:t> muscle, triggering the </a:t>
            </a:r>
            <a:r>
              <a:rPr lang="en-GB" sz="1600" dirty="0" err="1" smtClean="0"/>
              <a:t>annulospiral</a:t>
            </a:r>
            <a:r>
              <a:rPr lang="en-GB" sz="1600" dirty="0" smtClean="0"/>
              <a:t> nerve endings to fire more rapidly </a:t>
            </a:r>
          </a:p>
          <a:p>
            <a:endParaRPr lang="en-GB" dirty="0"/>
          </a:p>
        </p:txBody>
      </p:sp>
    </p:spTree>
  </p:cSld>
  <p:clrMapOvr>
    <a:masterClrMapping/>
  </p:clrMapOvr>
</p:sld>
</file>

<file path=ppt/theme/theme1.xml><?xml version="1.0" encoding="utf-8"?>
<a:theme xmlns:a="http://schemas.openxmlformats.org/drawingml/2006/main" name="Theme1">
  <a:themeElements>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372</TotalTime>
  <Words>967</Words>
  <Application>Microsoft Office PowerPoint</Application>
  <PresentationFormat>On-screen Show (4:3)</PresentationFormat>
  <Paragraphs>172</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Theme1</vt:lpstr>
      <vt:lpstr>Chapter 7</vt:lpstr>
      <vt:lpstr>Motor control</vt:lpstr>
      <vt:lpstr>Types of muscle</vt:lpstr>
      <vt:lpstr>Types of muscle</vt:lpstr>
      <vt:lpstr>Types of muscle</vt:lpstr>
      <vt:lpstr>The anatomy of a muscle</vt:lpstr>
      <vt:lpstr>Neural control of muscle contraction</vt:lpstr>
      <vt:lpstr>Tendon organs</vt:lpstr>
      <vt:lpstr>Muscle spindles</vt:lpstr>
      <vt:lpstr>Monosynaptic stretch reflexes</vt:lpstr>
      <vt:lpstr>Polysynaptic stretch reflex</vt:lpstr>
      <vt:lpstr>Renshaw cells</vt:lpstr>
      <vt:lpstr>Gamma motor system </vt:lpstr>
      <vt:lpstr>Cortical control of movement</vt:lpstr>
      <vt:lpstr>Cortical control of movement</vt:lpstr>
      <vt:lpstr>Motor cortex – secondary</vt:lpstr>
      <vt:lpstr>Posterior parietal cortex</vt:lpstr>
      <vt:lpstr>Motor tracts – originating in cortex </vt:lpstr>
      <vt:lpstr>Motor tracts – originating in the sub-cortex</vt:lpstr>
      <vt:lpstr>Cerebellum</vt:lpstr>
      <vt:lpstr>Cerebellum circuits</vt:lpstr>
      <vt:lpstr>Effects of damage to cerebellum</vt:lpstr>
      <vt:lpstr>Basal ganglia</vt:lpstr>
      <vt:lpstr>Parkinson’s disease</vt:lpstr>
      <vt:lpstr>Types of muscle</vt:lpstr>
      <vt:lpstr>Cortical areas</vt:lpstr>
      <vt:lpstr>Motor pathways</vt:lpstr>
      <vt:lpstr>Cerebellum</vt:lpstr>
      <vt:lpstr>Basal ganglia</vt:lpstr>
      <vt:lpstr>Motor systems</vt:lpstr>
      <vt:lpstr>Readings</vt:lpstr>
    </vt:vector>
  </TitlesOfParts>
  <Company>MESH Computers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Barnes</dc:creator>
  <cp:lastModifiedBy>Sarah</cp:lastModifiedBy>
  <cp:revision>54</cp:revision>
  <dcterms:created xsi:type="dcterms:W3CDTF">2011-03-24T11:56:42Z</dcterms:created>
  <dcterms:modified xsi:type="dcterms:W3CDTF">2013-01-04T09:54:38Z</dcterms:modified>
</cp:coreProperties>
</file>